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1" r:id="rId3"/>
    <p:sldId id="269" r:id="rId4"/>
    <p:sldId id="276" r:id="rId5"/>
    <p:sldId id="277" r:id="rId6"/>
    <p:sldId id="278" r:id="rId7"/>
    <p:sldId id="286" r:id="rId8"/>
    <p:sldId id="279" r:id="rId9"/>
    <p:sldId id="282" r:id="rId10"/>
    <p:sldId id="271" r:id="rId11"/>
    <p:sldId id="284" r:id="rId12"/>
    <p:sldId id="283" r:id="rId13"/>
    <p:sldId id="272" r:id="rId14"/>
    <p:sldId id="270" r:id="rId15"/>
    <p:sldId id="257" r:id="rId16"/>
    <p:sldId id="287" r:id="rId17"/>
    <p:sldId id="258" r:id="rId18"/>
    <p:sldId id="275" r:id="rId19"/>
    <p:sldId id="273" r:id="rId20"/>
    <p:sldId id="274" r:id="rId21"/>
    <p:sldId id="267" r:id="rId22"/>
    <p:sldId id="263" r:id="rId23"/>
    <p:sldId id="265" r:id="rId24"/>
    <p:sldId id="264" r:id="rId25"/>
    <p:sldId id="285" r:id="rId26"/>
    <p:sldId id="266" r:id="rId27"/>
    <p:sldId id="280" r:id="rId28"/>
    <p:sldId id="288" r:id="rId29"/>
    <p:sldId id="297" r:id="rId30"/>
    <p:sldId id="298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73735CE-3820-45AC-BCF7-33F74E559421}">
          <p14:sldIdLst>
            <p14:sldId id="256"/>
            <p14:sldId id="281"/>
            <p14:sldId id="269"/>
            <p14:sldId id="276"/>
            <p14:sldId id="277"/>
            <p14:sldId id="278"/>
            <p14:sldId id="286"/>
            <p14:sldId id="279"/>
            <p14:sldId id="282"/>
            <p14:sldId id="271"/>
            <p14:sldId id="284"/>
            <p14:sldId id="283"/>
            <p14:sldId id="272"/>
            <p14:sldId id="270"/>
            <p14:sldId id="257"/>
            <p14:sldId id="287"/>
            <p14:sldId id="258"/>
            <p14:sldId id="275"/>
            <p14:sldId id="273"/>
            <p14:sldId id="274"/>
            <p14:sldId id="267"/>
            <p14:sldId id="263"/>
            <p14:sldId id="265"/>
            <p14:sldId id="264"/>
            <p14:sldId id="285"/>
            <p14:sldId id="266"/>
            <p14:sldId id="280"/>
          </p14:sldIdLst>
        </p14:section>
        <p14:section name="对比" id="{557793CB-C84B-4C1D-8109-57FB2D8F9FC2}">
          <p14:sldIdLst>
            <p14:sldId id="288"/>
          </p14:sldIdLst>
        </p14:section>
        <p14:section name="IKTarget" id="{27468465-826A-4FC6-8CF5-8BDD416BE487}">
          <p14:sldIdLst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8EBAE2"/>
    <a:srgbClr val="00A0EA"/>
    <a:srgbClr val="3A43CC"/>
    <a:srgbClr val="ACAEC9"/>
    <a:srgbClr val="1DD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85450" autoAdjust="0"/>
  </p:normalViewPr>
  <p:slideViewPr>
    <p:cSldViewPr snapToGrid="0">
      <p:cViewPr varScale="1">
        <p:scale>
          <a:sx n="78" d="100"/>
          <a:sy n="78" d="100"/>
        </p:scale>
        <p:origin x="619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19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5F4B1C7-7484-4AFB-94EB-686A75EF42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77F4D5-B2EE-406F-BA41-19624D8B04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A0FD7-265D-468A-8170-4F6CA2991619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47F2728-53DB-45F5-991A-7ED0FB8E2B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DD0ABB-43E6-46D2-9CA6-FB8DB556EB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71CD4-6002-4C24-9838-F6963DBD9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30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A2A94-1EAD-4EBA-9956-A04CD60E15DA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2E1FA-3B34-4F65-91D5-9BE46350C9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219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2E1FA-3B34-4F65-91D5-9BE46350C98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983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2E1FA-3B34-4F65-91D5-9BE46350C98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893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3A95E42-D707-4635-BFBC-37E0E5F9A7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7"/>
            <a:ext cx="12190413" cy="68571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38E2E0-C438-42CE-8449-B20EB4DB4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078" y="2948064"/>
            <a:ext cx="6476524" cy="157630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500" b="1">
                <a:solidFill>
                  <a:srgbClr val="1DD3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8AD582-B0B8-49B9-A43C-67FB3EC07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078" y="4721447"/>
            <a:ext cx="6476524" cy="663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000" b="1" kern="1200" dirty="0" smtClean="0">
                <a:solidFill>
                  <a:srgbClr val="1DD3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AEAB475-ED89-4B92-9B6D-729DDFC38DF6}"/>
              </a:ext>
            </a:extLst>
          </p:cNvPr>
          <p:cNvCxnSpPr/>
          <p:nvPr userDrawn="1"/>
        </p:nvCxnSpPr>
        <p:spPr>
          <a:xfrm>
            <a:off x="1024128" y="2762573"/>
            <a:ext cx="6457474" cy="0"/>
          </a:xfrm>
          <a:prstGeom prst="line">
            <a:avLst/>
          </a:prstGeom>
          <a:ln>
            <a:solidFill>
              <a:srgbClr val="1DD3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985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3A95E42-D707-4635-BFBC-37E0E5F9A7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7"/>
            <a:ext cx="12190413" cy="6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03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5B3DC8-A9B2-4B5F-B546-7F4C382B47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75F8247-3942-488C-83C3-890EB06A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78680A79-224B-467E-A21B-1A1A19533A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55788"/>
            <a:ext cx="10515600" cy="422116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76820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B0701-4ED1-476A-A295-6A15AA139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BBEBBB-A22C-4130-AE33-80F035E4B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95DA92-898F-4E5B-B260-5B1066EDCC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9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011D11-8266-4307-9662-F75C298627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132CE7-2783-459C-B757-157F07094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D1E54177-09E0-4555-823E-C56BF0C4B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5783E5-7BF1-46F4-95E8-BDDA742B5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67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0BD4505-2A00-4C8D-8348-F35EA9624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C9F6CB-E74B-4EF3-986D-639FEBF000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7864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4986D-317A-4058-99FF-E51B7156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78025"/>
            <a:ext cx="5324856" cy="35232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8FCCE03-4356-4DEC-92C4-04C462005E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5" name="媒体占位符 4">
            <a:extLst>
              <a:ext uri="{FF2B5EF4-FFF2-40B4-BE49-F238E27FC236}">
                <a16:creationId xmlns:a16="http://schemas.microsoft.com/office/drawing/2014/main" id="{9A18193A-0D38-4765-9C20-074AFDEA2E90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274320" y="962025"/>
            <a:ext cx="11740896" cy="53816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23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5DF94F-8C58-4A17-9B45-CD86F37FFA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33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B962AAA-1874-4FE0-B516-2889B8C453E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10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0088985-8486-4E87-82F1-5BD6F4B71DF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6556274"/>
            <a:ext cx="12192000" cy="301726"/>
          </a:xfrm>
          <a:prstGeom prst="rect">
            <a:avLst/>
          </a:prstGeom>
        </p:spPr>
      </p:pic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10D24B4D-F85E-4A20-8B76-E319B7E6D1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43975" y="6581776"/>
            <a:ext cx="2743200" cy="2547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9BF1FB69-411C-4EA0-A61E-2F4E7ED909A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1" name="标题占位符 20">
            <a:extLst>
              <a:ext uri="{FF2B5EF4-FFF2-40B4-BE49-F238E27FC236}">
                <a16:creationId xmlns:a16="http://schemas.microsoft.com/office/drawing/2014/main" id="{D8561F5A-F955-424C-BB9C-FB25F6876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1529"/>
            <a:ext cx="10515600" cy="907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43C7DF5A-99C2-438F-B9EE-7664E6188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95760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4" r:id="rId6"/>
    <p:sldLayoutId id="2147483661" r:id="rId7"/>
    <p:sldLayoutId id="2147483655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1"/>
          </a:solidFill>
          <a:latin typeface="Verdana" panose="020B060403050404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3960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n"/>
        <a:defRPr sz="2400" b="0" kern="1200" baseline="0">
          <a:solidFill>
            <a:schemeClr val="tx1"/>
          </a:solidFill>
          <a:latin typeface="Verdana" panose="020B060403050404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b="0" kern="1200" baseline="0">
          <a:solidFill>
            <a:schemeClr val="tx1"/>
          </a:solidFill>
          <a:latin typeface="Verdana" panose="020B060403050404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Verdana" panose="020B060403050404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b="0" kern="1200" baseline="0">
          <a:solidFill>
            <a:schemeClr val="tx1"/>
          </a:solidFill>
          <a:latin typeface="Verdana" panose="020B060403050404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b="0" kern="1200" baseline="0">
          <a:solidFill>
            <a:schemeClr val="tx1"/>
          </a:solidFill>
          <a:latin typeface="Verdana" panose="020B060403050404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19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17.png"/><Relationship Id="rId5" Type="http://schemas.microsoft.com/office/2007/relationships/media" Target="../media/media4.mp4"/><Relationship Id="rId10" Type="http://schemas.openxmlformats.org/officeDocument/2006/relationships/notesSlide" Target="../notesSlides/notesSlide2.xml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A6DDE4-3797-4777-A19B-6E970F8326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6E712F-78D6-49FE-AFCA-27FC92A21B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961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4033A3D-E762-4BA4-8697-260BD6846A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978A4E-6E94-490F-8035-B2460BEC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 </a:t>
            </a:r>
            <a:r>
              <a:rPr lang="en-US" altLang="zh-CN" dirty="0"/>
              <a:t>bone mapping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86DA80-BDB4-4FD6-AA72-D8B491354BA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采用标准中间骨架作为源、目标角色映射的“桥梁”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EA8B37-5225-45A8-B308-D871DD57F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296" y="2496343"/>
            <a:ext cx="8717280" cy="389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4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2BD6EB5-291B-466A-BFDE-39E426DC77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22D4077-EE21-45FF-8B99-DBF998480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 </a:t>
            </a:r>
            <a:r>
              <a:rPr lang="en-US" altLang="zh-CN" dirty="0"/>
              <a:t>bone mapping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5630EE-3222-41B4-A97D-6AAC7BE2C0D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中间骨架</a:t>
            </a:r>
            <a:endParaRPr lang="en-US" altLang="zh-CN" dirty="0"/>
          </a:p>
          <a:p>
            <a:pPr lvl="1"/>
            <a:r>
              <a:rPr lang="zh-CN" altLang="en-US" dirty="0"/>
              <a:t>具有语义的人型“最大化”骨骼</a:t>
            </a:r>
            <a:endParaRPr lang="en-US" altLang="zh-CN" dirty="0"/>
          </a:p>
          <a:p>
            <a:r>
              <a:rPr lang="zh-CN" altLang="en-US" dirty="0"/>
              <a:t>所有角色与中间骨架进行</a:t>
            </a:r>
            <a:r>
              <a:rPr lang="en-US" altLang="zh-CN" dirty="0"/>
              <a:t>mapping</a:t>
            </a:r>
            <a:r>
              <a:rPr lang="zh-CN" altLang="en-US" dirty="0"/>
              <a:t>配置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2724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4033A3D-E762-4BA4-8697-260BD6846A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978A4E-6E94-490F-8035-B2460BEC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Editor</a:t>
            </a:r>
            <a:r>
              <a:rPr lang="zh-CN" altLang="en-US" dirty="0"/>
              <a:t>编辑操作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86DA80-BDB4-4FD6-AA72-D8B491354BA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Auto mapping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Auto T Pose</a:t>
            </a:r>
          </a:p>
          <a:p>
            <a:pPr lvl="1"/>
            <a:r>
              <a:rPr lang="zh-CN" altLang="en-US" dirty="0"/>
              <a:t>特征点，</a:t>
            </a:r>
            <a:endParaRPr lang="en-US" altLang="zh-CN" dirty="0"/>
          </a:p>
          <a:p>
            <a:pPr lvl="1"/>
            <a:r>
              <a:rPr lang="en-US" altLang="zh-CN" dirty="0"/>
              <a:t>left upper leg, right upper leg, left foot(left toe), </a:t>
            </a:r>
            <a:r>
              <a:rPr lang="en-US" altLang="zh-CN" dirty="0" err="1"/>
              <a:t>rightFoot</a:t>
            </a:r>
            <a:r>
              <a:rPr lang="en-US" altLang="zh-CN" dirty="0"/>
              <a:t>(right toe)</a:t>
            </a:r>
          </a:p>
          <a:p>
            <a:pPr lvl="1"/>
            <a:r>
              <a:rPr lang="en-US" altLang="zh-CN" dirty="0"/>
              <a:t>left arm</a:t>
            </a:r>
          </a:p>
          <a:p>
            <a:pPr lvl="1"/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0543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380ED1-DBCA-49F4-8822-0F71EF6830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17CB850-D838-4598-AE20-EB89A80B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前期处理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6916F1-891E-4C41-B33F-C17EFA56451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摆正</a:t>
            </a:r>
            <a:r>
              <a:rPr lang="en-US" altLang="zh-CN" dirty="0"/>
              <a:t>T</a:t>
            </a:r>
            <a:r>
              <a:rPr lang="zh-CN" altLang="en-US" dirty="0"/>
              <a:t>姿态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调整</a:t>
            </a:r>
            <a:r>
              <a:rPr lang="en-US" altLang="zh-CN" dirty="0"/>
              <a:t>hip</a:t>
            </a:r>
            <a:r>
              <a:rPr lang="zh-CN" altLang="en-US" dirty="0"/>
              <a:t>高度</a:t>
            </a:r>
            <a:endParaRPr lang="en-US" altLang="zh-CN" dirty="0"/>
          </a:p>
          <a:p>
            <a:pPr lvl="1"/>
            <a:r>
              <a:rPr lang="zh-CN" altLang="en-US" dirty="0"/>
              <a:t>保证脚站在地面</a:t>
            </a:r>
            <a:endParaRPr lang="en-US" altLang="zh-CN" dirty="0"/>
          </a:p>
          <a:p>
            <a:pPr lvl="1"/>
            <a:r>
              <a:rPr lang="zh-CN" altLang="en-US" dirty="0"/>
              <a:t>人体解刨学估计，</a:t>
            </a:r>
            <a:r>
              <a:rPr lang="en-US" altLang="zh-CN" dirty="0"/>
              <a:t>hip</a:t>
            </a:r>
            <a:r>
              <a:rPr lang="zh-CN" altLang="en-US" dirty="0"/>
              <a:t>理想高度</a:t>
            </a:r>
            <a:r>
              <a:rPr lang="en-US" altLang="zh-CN" dirty="0"/>
              <a:t>=</a:t>
            </a:r>
            <a:r>
              <a:rPr lang="zh-CN" altLang="en-US" dirty="0"/>
              <a:t>腿长*</a:t>
            </a:r>
            <a:r>
              <a:rPr lang="en-US" altLang="zh-CN" dirty="0"/>
              <a:t>1.13</a:t>
            </a:r>
          </a:p>
          <a:p>
            <a:pPr lvl="2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719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4A5D65A-D881-4D1A-AD89-3173BE7F67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Skin binding pose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B86E3D-0BD0-4908-896A-B0547AF5CA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Reference Pose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8FA6031-BD7C-4578-A130-520BA367F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不同的</a:t>
            </a:r>
            <a:r>
              <a:rPr lang="en-US" altLang="zh-CN" dirty="0"/>
              <a:t>Pose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027A7C-9C1F-4012-AC84-603BEFA23C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474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568B1-339C-42E8-AF61-DAA65895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99B4FF-366E-4E3A-B21E-AE1549BE4E7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 err="1"/>
              <a:t>preQ</a:t>
            </a:r>
            <a:r>
              <a:rPr lang="zh-CN" altLang="en-US" dirty="0"/>
              <a:t>、</a:t>
            </a:r>
            <a:r>
              <a:rPr lang="en-US" altLang="zh-CN" dirty="0" err="1"/>
              <a:t>postQ</a:t>
            </a:r>
            <a:endParaRPr lang="en-US" altLang="zh-CN" dirty="0"/>
          </a:p>
          <a:p>
            <a:r>
              <a:rPr lang="en-US" altLang="zh-CN" dirty="0"/>
              <a:t>auto mapper</a:t>
            </a:r>
          </a:p>
          <a:p>
            <a:r>
              <a:rPr lang="en-US" altLang="zh-CN" dirty="0"/>
              <a:t>human twist fix</a:t>
            </a:r>
            <a:r>
              <a:rPr lang="zh-CN" altLang="en-US" dirty="0"/>
              <a:t>（解释为啥需要重新规划坐标系，且需要保证</a:t>
            </a:r>
            <a:r>
              <a:rPr lang="en-US" altLang="zh-CN" dirty="0"/>
              <a:t>x</a:t>
            </a:r>
            <a:r>
              <a:rPr lang="zh-CN" altLang="en-US" dirty="0"/>
              <a:t>轴为</a:t>
            </a:r>
            <a:r>
              <a:rPr lang="en-US" altLang="zh-CN" dirty="0"/>
              <a:t>twist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TDOF</a:t>
            </a:r>
          </a:p>
          <a:p>
            <a:r>
              <a:rPr lang="en-US" altLang="zh-CN" dirty="0"/>
              <a:t>final IK</a:t>
            </a:r>
          </a:p>
          <a:p>
            <a:r>
              <a:rPr lang="en-US" altLang="zh-CN" dirty="0"/>
              <a:t>other engine</a:t>
            </a:r>
            <a:r>
              <a:rPr lang="zh-CN" altLang="en-US" dirty="0"/>
              <a:t>（</a:t>
            </a:r>
            <a:r>
              <a:rPr lang="en-US" altLang="zh-CN" dirty="0"/>
              <a:t>UE</a:t>
            </a:r>
            <a:r>
              <a:rPr lang="zh-CN" altLang="en-US" dirty="0"/>
              <a:t>、</a:t>
            </a:r>
            <a:r>
              <a:rPr lang="en-US" altLang="zh-CN" dirty="0"/>
              <a:t>Cry</a:t>
            </a:r>
            <a:r>
              <a:rPr lang="zh-CN" altLang="en-US" dirty="0"/>
              <a:t>、</a:t>
            </a:r>
            <a:r>
              <a:rPr lang="en-US" altLang="zh-CN" dirty="0"/>
              <a:t>Havok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005693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E82B89A-C267-4633-B8D4-F0D960F8234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zh-CN" altLang="en-US" dirty="0"/>
                  <a:t>已知坐标系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下变换前后朝向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和坐标系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下变换前朝向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相同变换，不同</a:t>
                </a:r>
                <a:r>
                  <a:rPr lang="en-US" altLang="zh-CN" dirty="0"/>
                  <a:t>pivot</a:t>
                </a:r>
                <a:r>
                  <a:rPr lang="zh-CN" altLang="en-US" dirty="0"/>
                  <a:t>坐标系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坐标系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下相对变换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、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之间关系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坐标系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坐标系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𝑡𝑚𝑝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𝑡𝑚𝑝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 altLang="zh-CN" dirty="0"/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dirty="0"/>
                          <m:t>)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E82B89A-C267-4633-B8D4-F0D960F823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>
            <a:extLst>
              <a:ext uri="{FF2B5EF4-FFF2-40B4-BE49-F238E27FC236}">
                <a16:creationId xmlns:a16="http://schemas.microsoft.com/office/drawing/2014/main" id="{7CF7FBCC-5E6F-4FEA-A3CF-00A1FE2E7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改变坐标系</a:t>
            </a:r>
            <a:r>
              <a:rPr lang="en-US" altLang="zh-CN" dirty="0"/>
              <a:t>Pivot</a:t>
            </a:r>
            <a:r>
              <a:rPr lang="zh-CN" altLang="en-US" dirty="0"/>
              <a:t>朝向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9582A5-5F07-41C4-BDC8-DE90BC9729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26" name="内容占位符 25">
            <a:extLst>
              <a:ext uri="{FF2B5EF4-FFF2-40B4-BE49-F238E27FC236}">
                <a16:creationId xmlns:a16="http://schemas.microsoft.com/office/drawing/2014/main" id="{9AA12993-33DF-422B-A712-6367746571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5346" y="1825625"/>
            <a:ext cx="4455308" cy="4351338"/>
          </a:xfrm>
        </p:spPr>
      </p:pic>
    </p:spTree>
    <p:extLst>
      <p:ext uri="{BB962C8B-B14F-4D97-AF65-F5344CB8AC3E}">
        <p14:creationId xmlns:p14="http://schemas.microsoft.com/office/powerpoint/2010/main" val="2717804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211CB6-00BE-4A81-B6AA-AD1123683E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62E8547-47E3-4A8E-83EF-2A59AC175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DE5D0B-887C-43E3-8B2D-F5A320B8036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unity</a:t>
            </a:r>
            <a:r>
              <a:rPr lang="zh-CN" altLang="en-US" dirty="0"/>
              <a:t>中</a:t>
            </a:r>
            <a:r>
              <a:rPr lang="en-US" altLang="zh-CN" dirty="0"/>
              <a:t>root</a:t>
            </a:r>
            <a:r>
              <a:rPr lang="zh-CN" altLang="en-US" dirty="0"/>
              <a:t>、</a:t>
            </a:r>
            <a:r>
              <a:rPr lang="en-US" altLang="zh-CN" dirty="0"/>
              <a:t>motion</a:t>
            </a:r>
            <a:r>
              <a:rPr lang="zh-CN" altLang="en-US" dirty="0"/>
              <a:t>、</a:t>
            </a:r>
            <a:r>
              <a:rPr lang="en-US" altLang="zh-CN" dirty="0"/>
              <a:t>hip</a:t>
            </a:r>
            <a:r>
              <a:rPr lang="zh-CN" altLang="en-US" dirty="0"/>
              <a:t>区别</a:t>
            </a:r>
            <a:endParaRPr lang="en-US" altLang="zh-CN" dirty="0"/>
          </a:p>
          <a:p>
            <a:pPr lvl="1"/>
            <a:r>
              <a:rPr lang="en-US" altLang="zh-CN" dirty="0"/>
              <a:t>motion</a:t>
            </a:r>
            <a:r>
              <a:rPr lang="zh-CN" altLang="en-US" dirty="0"/>
              <a:t>轨迹与</a:t>
            </a:r>
            <a:r>
              <a:rPr lang="en-US" altLang="zh-CN" dirty="0"/>
              <a:t>root</a:t>
            </a:r>
            <a:r>
              <a:rPr lang="zh-CN" altLang="en-US" dirty="0"/>
              <a:t>存在重复信息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root, hip, motion </a:t>
            </a:r>
            <a:r>
              <a:rPr lang="zh-CN" altLang="en-US" dirty="0"/>
              <a:t>三者分别对应哪个</a:t>
            </a:r>
            <a:r>
              <a:rPr lang="en-US" altLang="zh-CN" dirty="0"/>
              <a:t>bone</a:t>
            </a:r>
            <a:r>
              <a:rPr lang="zh-CN" altLang="en-US" dirty="0"/>
              <a:t>，区别与联系？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root </a:t>
            </a:r>
            <a:r>
              <a:rPr lang="zh-CN" altLang="en-US" dirty="0"/>
              <a:t>替换掉 （重心的坐标系</a:t>
            </a:r>
            <a:r>
              <a:rPr lang="en-US" altLang="zh-CN" dirty="0"/>
              <a:t>)</a:t>
            </a:r>
            <a:r>
              <a:rPr lang="zh-CN" altLang="en-US" dirty="0"/>
              <a:t>，单独一页</a:t>
            </a:r>
            <a:r>
              <a:rPr lang="en-US" altLang="zh-CN" dirty="0"/>
              <a:t>ppt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6663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E3BF82C-1C1B-4DD8-AE58-4C177A630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6E2FD6D-C9F3-4FCF-AFB9-C02484A6F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计算动画重定向中的“</a:t>
            </a:r>
            <a:r>
              <a:rPr lang="en-US" altLang="zh-CN" dirty="0"/>
              <a:t>root</a:t>
            </a:r>
            <a:r>
              <a:rPr lang="zh-CN" altLang="en-US" dirty="0"/>
              <a:t>”轨迹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5E0533-2B0F-4F1B-8BD3-FCDFB26D2EA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/>
              <a:t>root bone</a:t>
            </a:r>
          </a:p>
          <a:p>
            <a:pPr lvl="1"/>
            <a:r>
              <a:rPr lang="zh-CN" altLang="en-US" dirty="0"/>
              <a:t>控制角色的整体移动，大角色“步子大”；小角色“步子小”</a:t>
            </a:r>
            <a:endParaRPr lang="en-US" altLang="zh-CN" dirty="0"/>
          </a:p>
          <a:p>
            <a:pPr lvl="1"/>
            <a:r>
              <a:rPr lang="zh-CN" altLang="en-US" dirty="0"/>
              <a:t>其轨迹可以用于提取</a:t>
            </a:r>
            <a:r>
              <a:rPr lang="en-US" altLang="zh-CN" dirty="0"/>
              <a:t>root motion </a:t>
            </a:r>
          </a:p>
          <a:p>
            <a:r>
              <a:rPr lang="zh-CN" altLang="en-US" dirty="0"/>
              <a:t>如何重定向</a:t>
            </a:r>
            <a:r>
              <a:rPr lang="en-US" altLang="zh-CN" dirty="0"/>
              <a:t>root</a:t>
            </a:r>
            <a:r>
              <a:rPr lang="zh-CN" altLang="en-US" dirty="0"/>
              <a:t>轨迹信息</a:t>
            </a:r>
            <a:endParaRPr lang="en-US" altLang="zh-CN" dirty="0"/>
          </a:p>
          <a:p>
            <a:pPr lvl="1"/>
            <a:r>
              <a:rPr lang="zh-CN" altLang="en-US" dirty="0"/>
              <a:t>不宜采用</a:t>
            </a:r>
            <a:r>
              <a:rPr lang="en-US" altLang="zh-CN" dirty="0"/>
              <a:t>hip</a:t>
            </a:r>
            <a:r>
              <a:rPr lang="zh-CN" altLang="en-US" dirty="0"/>
              <a:t>骨骼作为重定向的</a:t>
            </a:r>
            <a:r>
              <a:rPr lang="en-US" altLang="zh-CN" dirty="0"/>
              <a:t>root bone</a:t>
            </a:r>
          </a:p>
          <a:p>
            <a:pPr lvl="2"/>
            <a:r>
              <a:rPr lang="zh-CN" altLang="en-US" dirty="0"/>
              <a:t>不同角色</a:t>
            </a:r>
            <a:r>
              <a:rPr lang="en-US" altLang="zh-CN" dirty="0"/>
              <a:t>hip</a:t>
            </a:r>
            <a:r>
              <a:rPr lang="zh-CN" altLang="en-US" dirty="0"/>
              <a:t>形状不同（三角形，直角形）、且</a:t>
            </a:r>
            <a:r>
              <a:rPr lang="en-US" altLang="zh-CN" dirty="0"/>
              <a:t>hip</a:t>
            </a:r>
            <a:r>
              <a:rPr lang="zh-CN" altLang="en-US" dirty="0"/>
              <a:t>的高度也不同</a:t>
            </a:r>
            <a:endParaRPr lang="en-US" altLang="zh-CN" dirty="0"/>
          </a:p>
          <a:p>
            <a:pPr lvl="1"/>
            <a:r>
              <a:rPr lang="zh-CN" altLang="en-US" dirty="0"/>
              <a:t>构建“重心</a:t>
            </a:r>
            <a:r>
              <a:rPr lang="en-US" altLang="zh-CN" dirty="0"/>
              <a:t>bone</a:t>
            </a:r>
            <a:r>
              <a:rPr lang="zh-CN" altLang="en-US" dirty="0"/>
              <a:t>”，作为角色的</a:t>
            </a:r>
            <a:r>
              <a:rPr lang="en-US" altLang="zh-CN" dirty="0"/>
              <a:t>root bone</a:t>
            </a:r>
          </a:p>
          <a:p>
            <a:pPr lvl="2"/>
            <a:r>
              <a:rPr lang="zh-CN" altLang="en-US" dirty="0"/>
              <a:t>基于：相同</a:t>
            </a:r>
            <a:r>
              <a:rPr lang="en-US" altLang="zh-CN" dirty="0"/>
              <a:t>pose</a:t>
            </a:r>
            <a:r>
              <a:rPr lang="zh-CN" altLang="en-US" dirty="0"/>
              <a:t>下不同角色的重心位姿大致相同</a:t>
            </a:r>
            <a:endParaRPr lang="en-US" altLang="zh-CN" dirty="0"/>
          </a:p>
          <a:p>
            <a:pPr lvl="2"/>
            <a:r>
              <a:rPr lang="zh-CN" altLang="en-US" dirty="0"/>
              <a:t>计算角色当前</a:t>
            </a:r>
            <a:r>
              <a:rPr lang="en-US" altLang="zh-CN" dirty="0"/>
              <a:t>pose</a:t>
            </a:r>
            <a:r>
              <a:rPr lang="zh-CN" altLang="en-US" dirty="0"/>
              <a:t>下的重心位置，和重心朝向</a:t>
            </a:r>
            <a:endParaRPr lang="en-US" altLang="zh-CN" dirty="0"/>
          </a:p>
          <a:p>
            <a:pPr lvl="2"/>
            <a:r>
              <a:rPr lang="zh-CN" altLang="en-US" dirty="0"/>
              <a:t>构建重心坐标系，作为虚拟“重心</a:t>
            </a:r>
            <a:r>
              <a:rPr lang="en-US" altLang="zh-CN" dirty="0"/>
              <a:t>bone”</a:t>
            </a:r>
          </a:p>
          <a:p>
            <a:pPr lvl="1"/>
            <a:r>
              <a:rPr lang="zh-CN" altLang="en-US" dirty="0"/>
              <a:t>重定向角色的</a:t>
            </a:r>
            <a:r>
              <a:rPr lang="en-US" altLang="zh-CN" dirty="0"/>
              <a:t>root bone</a:t>
            </a:r>
            <a:r>
              <a:rPr lang="zh-CN" altLang="en-US" dirty="0"/>
              <a:t>轨迹</a:t>
            </a:r>
            <a:endParaRPr lang="en-US" altLang="zh-CN" dirty="0"/>
          </a:p>
          <a:p>
            <a:pPr lvl="2"/>
            <a:r>
              <a:rPr lang="zh-CN" altLang="en-US" dirty="0"/>
              <a:t>按照源和目标角色的</a:t>
            </a:r>
            <a:r>
              <a:rPr lang="en-US" altLang="zh-CN" dirty="0"/>
              <a:t>scale</a:t>
            </a:r>
            <a:r>
              <a:rPr lang="zh-CN" altLang="en-US" dirty="0"/>
              <a:t>（身高）比例缩放</a:t>
            </a:r>
            <a:r>
              <a:rPr lang="en-US" altLang="zh-CN" dirty="0"/>
              <a:t>root</a:t>
            </a:r>
            <a:r>
              <a:rPr lang="zh-CN" altLang="en-US" dirty="0"/>
              <a:t>轨迹</a:t>
            </a:r>
            <a:endParaRPr lang="en-US" altLang="zh-CN" dirty="0"/>
          </a:p>
        </p:txBody>
      </p:sp>
      <p:pic>
        <p:nvPicPr>
          <p:cNvPr id="8" name="bandicam 2020-08-05 02-32-56-665">
            <a:hlinkClick r:id="" action="ppaction://media"/>
            <a:extLst>
              <a:ext uri="{FF2B5EF4-FFF2-40B4-BE49-F238E27FC236}">
                <a16:creationId xmlns:a16="http://schemas.microsoft.com/office/drawing/2014/main" id="{4D9A582F-DB09-47BA-91A5-D728BC0C679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253" end="255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98667" y="1250110"/>
            <a:ext cx="5423094" cy="23001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362C1B-F033-44A1-BB5C-AB6D69433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135" y="3684972"/>
            <a:ext cx="2397764" cy="27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3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D170F365-5960-40D8-AEE2-AE2DA56018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zh-CN" altLang="en-US" dirty="0"/>
                  <a:t>重心位置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mtClean="0">
                            <a:latin typeface="Cambria Math" panose="02040503050406030204" pitchFamily="18" charset="0"/>
                          </a:rPr>
                          <m:t>COG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𝑏𝑜𝑛𝑒𝐶𝑜𝑢𝑛𝑡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𝑏𝑜𝑛𝑒𝐶𝑜𝑢𝑛𝑡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重心朝向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特征</a:t>
                </a:r>
                <a:r>
                  <a:rPr lang="en-US" altLang="zh-CN" dirty="0"/>
                  <a:t>Bone</a:t>
                </a:r>
                <a:br>
                  <a:rPr lang="en-US" altLang="zh-CN" dirty="0"/>
                </a:br>
                <a:r>
                  <a:rPr lang="en-US" altLang="zh-CN" dirty="0"/>
                  <a:t>left(right) upper leg, left(right) upper arm</a:t>
                </a:r>
              </a:p>
              <a:p>
                <a:pPr lvl="1"/>
                <a:r>
                  <a:rPr lang="zh-CN" altLang="en-US" dirty="0"/>
                  <a:t>计算朝向三向量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𝒖𝒑</m:t>
                    </m:r>
                  </m:oMath>
                </a14:m>
                <a:r>
                  <a:rPr lang="zh-CN" altLang="en-US" dirty="0"/>
                  <a:t>方向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mtClean="0">
                            <a:latin typeface="Cambria Math" panose="02040503050406030204" pitchFamily="18" charset="0"/>
                          </a:rPr>
                          <m:t>midLeg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leftUpperLeg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rightUpperLeg</m:t>
                            </m:r>
                          </m:sub>
                        </m:sSub>
                      </m:num>
                      <m:den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br>
                  <a:rPr lang="en-US" altLang="zh-CN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mid</m:t>
                        </m:r>
                        <m:r>
                          <m:rPr>
                            <m:sty m:val="p"/>
                          </m:rPr>
                          <a:rPr lang="en-US" altLang="zh-CN" smtClean="0">
                            <a:latin typeface="Cambria Math" panose="02040503050406030204" pitchFamily="18" charset="0"/>
                          </a:rPr>
                          <m:t>Arm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leftUpperArm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rightUpperArm</m:t>
                            </m:r>
                          </m:sub>
                        </m:sSub>
                      </m:num>
                      <m:den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𝒖𝒑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𝐍𝐨𝐫𝐦𝐚𝐥𝐢𝐳𝐞𝐝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midArm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midLeg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2"/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D170F365-5960-40D8-AEE2-AE2DA56018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41" r="-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0C1CCF53-606F-4553-990B-64639B3F048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lvl="2"/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𝒓𝒊𝒈𝒉𝒕</m:t>
                    </m:r>
                  </m:oMath>
                </a14:m>
                <a:r>
                  <a:rPr lang="zh-CN" altLang="en-US" dirty="0"/>
                  <a:t>方向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mtClean="0">
                            <a:latin typeface="Cambria Math" panose="02040503050406030204" pitchFamily="18" charset="0"/>
                          </a:rPr>
                          <m:t>Leg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rightUpperLeg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leftUpperLeg</m:t>
                        </m:r>
                      </m:sub>
                    </m:sSub>
                  </m:oMath>
                </a14:m>
                <a:br>
                  <a:rPr lang="en-US" altLang="zh-CN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mtClean="0">
                            <a:latin typeface="Cambria Math" panose="02040503050406030204" pitchFamily="18" charset="0"/>
                          </a:rPr>
                          <m:t>Arm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rightUpperArm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leftUpperArm</m:t>
                        </m:r>
                      </m:sub>
                    </m:sSub>
                  </m:oMath>
                </a14:m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𝒓𝒊𝒈𝒉𝒕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𝐍𝐨𝐫𝐦𝐚𝐥𝐢𝐳𝐞𝐝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Leg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Arm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𝒇𝒓𝒐𝒏𝒕</m:t>
                    </m:r>
                  </m:oMath>
                </a14:m>
                <a:r>
                  <a:rPr lang="zh-CN" altLang="en-US" dirty="0"/>
                  <a:t>方向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𝒇𝒓𝒐𝒏𝒕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𝒖𝒑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𝒓𝒊𝒈𝒉𝒕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0C1CCF53-606F-4553-990B-64639B3F04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88AA472-814D-47A3-8486-47BA3F56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重心 </a:t>
            </a:r>
            <a:r>
              <a:rPr lang="en-US" altLang="zh-CN" dirty="0"/>
              <a:t>(center of gravity, COG)</a:t>
            </a:r>
            <a:r>
              <a:rPr lang="zh-CN" altLang="en-US" dirty="0"/>
              <a:t>位姿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290593-F565-4EC0-88E0-215BA849DE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004E5F65-026D-4DB0-A30C-F1EA076D6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360" y="2740677"/>
            <a:ext cx="2743200" cy="39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89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12AA0BB-BBC0-40C3-892A-5743A551A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0FDA458-EEF9-4DDD-A59B-60EC8DA4E4B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动画生成阶段</a:t>
            </a:r>
            <a:endParaRPr lang="en-US" altLang="zh-CN" dirty="0"/>
          </a:p>
          <a:p>
            <a:pPr lvl="1"/>
            <a:r>
              <a:rPr lang="zh-CN" altLang="en-US" dirty="0"/>
              <a:t>动捕原始数据处理、角色化、运动重定向、关键帧替换、</a:t>
            </a:r>
            <a:r>
              <a:rPr lang="en-US" altLang="zh-CN" dirty="0" err="1"/>
              <a:t>Bip</a:t>
            </a:r>
            <a:r>
              <a:rPr lang="zh-CN" altLang="en-US" dirty="0"/>
              <a:t>批量生成、动作资源管理</a:t>
            </a:r>
            <a:endParaRPr lang="en-US" altLang="zh-CN" dirty="0"/>
          </a:p>
          <a:p>
            <a:r>
              <a:rPr lang="zh-CN" altLang="en-US" dirty="0"/>
              <a:t>游戏</a:t>
            </a:r>
            <a:r>
              <a:rPr lang="en-US" altLang="zh-CN" dirty="0"/>
              <a:t>Runtime</a:t>
            </a:r>
            <a:r>
              <a:rPr lang="zh-CN" altLang="en-US"/>
              <a:t>阶段，共享几</a:t>
            </a:r>
            <a:r>
              <a:rPr lang="zh-CN" altLang="en-US" dirty="0"/>
              <a:t>套动作</a:t>
            </a:r>
            <a:r>
              <a:rPr lang="zh-CN" altLang="en-US"/>
              <a:t>（男一套、女一套、</a:t>
            </a:r>
            <a:r>
              <a:rPr lang="zh-CN" altLang="en-US" dirty="0"/>
              <a:t>可男</a:t>
            </a:r>
            <a:r>
              <a:rPr lang="zh-CN" altLang="en-US"/>
              <a:t>可女一套等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NBA 2K </a:t>
            </a:r>
            <a:r>
              <a:rPr lang="zh-CN" altLang="en-US" dirty="0"/>
              <a:t>多个篮球运动员几乎相同、观众</a:t>
            </a:r>
            <a:endParaRPr lang="en-US" altLang="zh-CN" dirty="0"/>
          </a:p>
          <a:p>
            <a:pPr lvl="1"/>
            <a:r>
              <a:rPr lang="zh-CN" altLang="en-US" dirty="0"/>
              <a:t>街霸</a:t>
            </a:r>
            <a:r>
              <a:rPr lang="en-US" altLang="zh-CN" dirty="0"/>
              <a:t>4</a:t>
            </a:r>
            <a:r>
              <a:rPr lang="zh-CN" altLang="en-US" dirty="0"/>
              <a:t>，打僵尸游戏中的僵尸等</a:t>
            </a:r>
            <a:endParaRPr lang="en-US" altLang="zh-CN" dirty="0"/>
          </a:p>
          <a:p>
            <a:r>
              <a:rPr lang="zh-CN" altLang="en-US" dirty="0"/>
              <a:t>优势</a:t>
            </a:r>
            <a:endParaRPr lang="en-US" altLang="zh-CN" dirty="0"/>
          </a:p>
          <a:p>
            <a:pPr lvl="1"/>
            <a:r>
              <a:rPr lang="zh-CN" altLang="en-US" dirty="0"/>
              <a:t>减少美术工作量，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增加游戏对策划需求和修改的灵活度</a:t>
            </a:r>
            <a:endParaRPr lang="en-US" altLang="zh-CN" dirty="0"/>
          </a:p>
          <a:p>
            <a:pPr lvl="1"/>
            <a:r>
              <a:rPr lang="zh-CN" altLang="en-US" dirty="0"/>
              <a:t>降低游戏发布包大小，</a:t>
            </a:r>
            <a:r>
              <a:rPr lang="en-US" altLang="zh-CN" dirty="0"/>
              <a:t>Runtime</a:t>
            </a:r>
            <a:r>
              <a:rPr lang="zh-CN" altLang="en-US" dirty="0"/>
              <a:t>期间节省动画内存开销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0790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C5B0195-164E-4167-BC7D-536B8BD1AC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3B2C68-52A5-4232-8C3D-6333A7F0C2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908571D-D06A-43D2-A450-BA7EEB8B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重心坐标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ED57DC-E6DC-43D6-A6A3-D87AD5DBD2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5316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D11CC6-511D-4A5E-B634-91F83FFA91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42AB370-9C0B-4637-B5DB-D6992DA3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Twist bone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14E6B3-AF07-4C87-8714-3EDF4D0BD7D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Twist bone</a:t>
            </a:r>
            <a:r>
              <a:rPr lang="zh-CN" altLang="en-US" dirty="0"/>
              <a:t>解决什么问题、作用</a:t>
            </a:r>
            <a:endParaRPr lang="en-US" altLang="zh-CN" dirty="0"/>
          </a:p>
          <a:p>
            <a:r>
              <a:rPr lang="zh-CN" altLang="en-US" dirty="0"/>
              <a:t>有的角色有</a:t>
            </a:r>
            <a:r>
              <a:rPr lang="en-US" altLang="zh-CN" dirty="0"/>
              <a:t>twist bone</a:t>
            </a:r>
            <a:r>
              <a:rPr lang="zh-CN" altLang="en-US" dirty="0"/>
              <a:t>，有的角色没有</a:t>
            </a:r>
            <a:endParaRPr lang="en-US" altLang="zh-CN" dirty="0"/>
          </a:p>
          <a:p>
            <a:r>
              <a:rPr lang="zh-CN" altLang="en-US" dirty="0"/>
              <a:t>重定向信息丢失了</a:t>
            </a:r>
            <a:r>
              <a:rPr lang="en-US" altLang="zh-CN" dirty="0"/>
              <a:t>twist bone </a:t>
            </a:r>
            <a:r>
              <a:rPr lang="zh-CN" altLang="en-US" dirty="0"/>
              <a:t>信息，如何处理</a:t>
            </a:r>
            <a:endParaRPr lang="en-US" altLang="zh-CN" dirty="0"/>
          </a:p>
          <a:p>
            <a:r>
              <a:rPr lang="en-US" altLang="zh-CN" dirty="0"/>
              <a:t>Upper Arm, Up Arm Twist</a:t>
            </a:r>
          </a:p>
        </p:txBody>
      </p:sp>
    </p:spTree>
    <p:extLst>
      <p:ext uri="{BB962C8B-B14F-4D97-AF65-F5344CB8AC3E}">
        <p14:creationId xmlns:p14="http://schemas.microsoft.com/office/powerpoint/2010/main" val="849416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3737E9-B042-4E08-A917-A8B89F3A6F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2213B4F-8CE8-4E67-84A1-F1D4DFA8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后期处理（</a:t>
            </a:r>
            <a:r>
              <a:rPr lang="en-US" altLang="zh-CN" dirty="0"/>
              <a:t>Retarget IK</a:t>
            </a:r>
            <a:r>
              <a:rPr lang="zh-CN" altLang="en-US" dirty="0"/>
              <a:t>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9E9F87-1791-4889-894E-055DC394A90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原动作重定向到另一个骨架</a:t>
            </a:r>
            <a:endParaRPr lang="en-US" altLang="zh-CN" dirty="0"/>
          </a:p>
          <a:p>
            <a:pPr lvl="1"/>
            <a:r>
              <a:rPr lang="zh-CN" altLang="en-US" dirty="0"/>
              <a:t>源、目标骨架不同</a:t>
            </a:r>
            <a:endParaRPr lang="en-US" altLang="zh-CN" dirty="0"/>
          </a:p>
          <a:p>
            <a:pPr lvl="1"/>
            <a:r>
              <a:rPr lang="zh-CN" altLang="en-US" dirty="0"/>
              <a:t>滑步</a:t>
            </a:r>
            <a:r>
              <a:rPr lang="en-US" altLang="zh-CN" dirty="0"/>
              <a:t>(foot sliding)</a:t>
            </a:r>
            <a:r>
              <a:rPr lang="zh-CN" altLang="en-US" dirty="0"/>
              <a:t>、穿地、悬空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3619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5BAB4-FC32-4EF1-830B-BF81CC78C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14E300E-94C7-43CE-852C-215FECA2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后期处理（</a:t>
            </a:r>
            <a:r>
              <a:rPr lang="en-US" altLang="zh-CN" dirty="0"/>
              <a:t>Retarget IK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F5A97E-0A56-4D12-B26C-E16A833095D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算法核心</a:t>
            </a:r>
            <a:endParaRPr lang="en-US" altLang="zh-CN" dirty="0"/>
          </a:p>
          <a:p>
            <a:pPr lvl="1"/>
            <a:r>
              <a:rPr lang="zh-CN" altLang="en-US" dirty="0"/>
              <a:t>在源骨架、当前关键帧下</a:t>
            </a:r>
            <a:endParaRPr lang="en-US" altLang="zh-CN" dirty="0"/>
          </a:p>
          <a:p>
            <a:pPr lvl="2"/>
            <a:r>
              <a:rPr lang="zh-CN" altLang="en-US" dirty="0"/>
              <a:t>计算重心朝向与位置，构造重心坐标系</a:t>
            </a:r>
            <a:endParaRPr lang="en-US" altLang="zh-CN" dirty="0"/>
          </a:p>
          <a:p>
            <a:pPr lvl="2"/>
            <a:r>
              <a:rPr lang="zh-CN" altLang="en-US" dirty="0"/>
              <a:t>将末端效应器在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下的位姿转换到重心坐标系下位姿</a:t>
            </a:r>
            <a:endParaRPr lang="en-US" altLang="zh-CN" dirty="0"/>
          </a:p>
          <a:p>
            <a:pPr lvl="2"/>
            <a:r>
              <a:rPr lang="zh-CN" altLang="en-US" dirty="0"/>
              <a:t>将重心坐标系下末端效应器的位姿存入文件</a:t>
            </a:r>
            <a:endParaRPr lang="en-US" altLang="zh-CN" dirty="0"/>
          </a:p>
          <a:p>
            <a:pPr lvl="1"/>
            <a:r>
              <a:rPr lang="zh-CN" altLang="en-US" dirty="0"/>
              <a:t>在目标骨架下、相同关键帧下（人物身高</a:t>
            </a:r>
            <a:r>
              <a:rPr lang="en-US" altLang="zh-CN" dirty="0"/>
              <a:t>scale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计算重心朝向与位置，构造目标骨架在此姿态下的重心坐标系</a:t>
            </a:r>
            <a:endParaRPr lang="en-US" altLang="zh-CN" dirty="0"/>
          </a:p>
          <a:p>
            <a:pPr lvl="2"/>
            <a:r>
              <a:rPr lang="zh-CN" altLang="en-US" dirty="0"/>
              <a:t>采样末端效应器位姿，对位置进行</a:t>
            </a:r>
            <a:r>
              <a:rPr lang="en-US" altLang="zh-CN" dirty="0"/>
              <a:t>scale</a:t>
            </a:r>
            <a:r>
              <a:rPr lang="zh-CN" altLang="en-US" dirty="0"/>
              <a:t>放缩</a:t>
            </a:r>
            <a:endParaRPr lang="en-US" altLang="zh-CN" dirty="0"/>
          </a:p>
          <a:p>
            <a:pPr lvl="2"/>
            <a:r>
              <a:rPr lang="zh-CN" altLang="en-US" dirty="0"/>
              <a:t>将放缩后的末端效应器位姿经重心坐标系转换为</a:t>
            </a:r>
            <a:r>
              <a:rPr lang="en-US" altLang="zh-CN" dirty="0"/>
              <a:t>model space</a:t>
            </a:r>
            <a:r>
              <a:rPr lang="zh-CN" altLang="en-US" dirty="0"/>
              <a:t>空间</a:t>
            </a:r>
            <a:endParaRPr lang="en-US" altLang="zh-CN" dirty="0"/>
          </a:p>
          <a:p>
            <a:pPr lvl="2"/>
            <a:r>
              <a:rPr lang="en-US" altLang="zh-CN" dirty="0"/>
              <a:t>two-bone IK</a:t>
            </a:r>
            <a:r>
              <a:rPr lang="zh-CN" altLang="en-US" dirty="0"/>
              <a:t>求解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139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697DA19-F2E0-4117-9794-C805360BDB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3975" y="6472048"/>
            <a:ext cx="2743200" cy="254794"/>
          </a:xfrm>
        </p:spPr>
        <p:txBody>
          <a:bodyPr/>
          <a:lstStyle/>
          <a:p>
            <a:fld id="{9BF1FB69-411C-4EA0-A61E-2F4E7ED909A7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93AA00B-ACE9-4482-BDE5-40A3B7D8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后期处理（</a:t>
            </a:r>
            <a:r>
              <a:rPr lang="en-US" altLang="zh-CN" dirty="0"/>
              <a:t>Retarget IK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4373F2-575A-482E-9A4A-FE26A01D91A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IK</a:t>
            </a:r>
            <a:r>
              <a:rPr lang="zh-CN" altLang="en-US" dirty="0"/>
              <a:t>处理</a:t>
            </a:r>
            <a:endParaRPr lang="en-US" altLang="zh-CN" dirty="0"/>
          </a:p>
          <a:p>
            <a:pPr lvl="1"/>
            <a:r>
              <a:rPr lang="zh-CN" altLang="en-US" dirty="0"/>
              <a:t>一般只处理脚末端效应器</a:t>
            </a:r>
            <a:endParaRPr lang="en-US" altLang="zh-CN" dirty="0"/>
          </a:p>
          <a:p>
            <a:pPr lvl="2"/>
            <a:r>
              <a:rPr lang="zh-CN" altLang="en-US" dirty="0"/>
              <a:t>默认</a:t>
            </a:r>
            <a:r>
              <a:rPr lang="en-US" altLang="zh-CN" dirty="0"/>
              <a:t>joint target</a:t>
            </a:r>
            <a:r>
              <a:rPr lang="zh-CN" altLang="en-US" dirty="0"/>
              <a:t>已经指定了，在</a:t>
            </a:r>
            <a:r>
              <a:rPr lang="en-US" altLang="zh-CN" dirty="0" err="1"/>
              <a:t>tpose</a:t>
            </a:r>
            <a:r>
              <a:rPr lang="zh-CN" altLang="en-US" dirty="0"/>
              <a:t>坐标系下</a:t>
            </a:r>
            <a:endParaRPr lang="en-US" altLang="zh-CN" dirty="0"/>
          </a:p>
          <a:p>
            <a:pPr lvl="2"/>
            <a:r>
              <a:rPr lang="zh-CN" altLang="en-US" dirty="0"/>
              <a:t>若其</a:t>
            </a:r>
            <a:r>
              <a:rPr lang="en-US" altLang="zh-CN" dirty="0" err="1"/>
              <a:t>twobone</a:t>
            </a:r>
            <a:r>
              <a:rPr lang="zh-CN" altLang="en-US" dirty="0"/>
              <a:t>被拉成一条直线也可以使用脚尖位置</a:t>
            </a:r>
            <a:endParaRPr lang="en-US" altLang="zh-CN" dirty="0"/>
          </a:p>
          <a:p>
            <a:pPr lvl="1"/>
            <a:r>
              <a:rPr lang="zh-CN" altLang="en-US" dirty="0"/>
              <a:t>一般不处理手末端效应器，否则很奇怪</a:t>
            </a:r>
            <a:endParaRPr lang="en-US" altLang="zh-CN" dirty="0"/>
          </a:p>
          <a:p>
            <a:pPr lvl="2"/>
            <a:r>
              <a:rPr lang="zh-CN" altLang="en-US" dirty="0"/>
              <a:t>手很敏感</a:t>
            </a:r>
            <a:endParaRPr lang="en-US" altLang="zh-CN" dirty="0"/>
          </a:p>
          <a:p>
            <a:pPr lvl="2"/>
            <a:r>
              <a:rPr lang="zh-CN" altLang="en-US" dirty="0"/>
              <a:t>会改变源动作趋势</a:t>
            </a:r>
            <a:endParaRPr lang="en-US" altLang="zh-CN" dirty="0"/>
          </a:p>
          <a:p>
            <a:pPr lvl="2"/>
            <a:r>
              <a:rPr lang="zh-CN" altLang="en-US" dirty="0"/>
              <a:t>有人会存储手在</a:t>
            </a:r>
            <a:r>
              <a:rPr lang="en-US" altLang="zh-CN" dirty="0"/>
              <a:t>hip</a:t>
            </a:r>
            <a:r>
              <a:rPr lang="zh-CN" altLang="en-US" dirty="0"/>
              <a:t>坐标系下的轨迹进行约束</a:t>
            </a:r>
            <a:endParaRPr lang="en-US" altLang="zh-CN" dirty="0"/>
          </a:p>
          <a:p>
            <a:pPr lvl="3"/>
            <a:r>
              <a:rPr lang="en-US" altLang="zh-CN" dirty="0"/>
              <a:t>【</a:t>
            </a:r>
            <a:r>
              <a:rPr lang="zh-CN" altLang="en-US" dirty="0"/>
              <a:t>非</a:t>
            </a:r>
            <a:r>
              <a:rPr lang="en-US" altLang="zh-CN" dirty="0"/>
              <a:t>unity</a:t>
            </a:r>
            <a:r>
              <a:rPr lang="zh-CN" altLang="en-US" dirty="0"/>
              <a:t>官方，项目组</a:t>
            </a:r>
            <a:r>
              <a:rPr lang="en-US" altLang="zh-CN" dirty="0"/>
              <a:t>】</a:t>
            </a:r>
          </a:p>
          <a:p>
            <a:endParaRPr lang="zh-CN" altLang="en-US" dirty="0"/>
          </a:p>
        </p:txBody>
      </p:sp>
      <p:pic>
        <p:nvPicPr>
          <p:cNvPr id="5" name="bandicam 2020-06-16 18-29-56-452">
            <a:hlinkClick r:id="" action="ppaction://media"/>
            <a:extLst>
              <a:ext uri="{FF2B5EF4-FFF2-40B4-BE49-F238E27FC236}">
                <a16:creationId xmlns:a16="http://schemas.microsoft.com/office/drawing/2014/main" id="{51866B7B-2586-4EAA-BE86-5DCB2A219C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18677" t="15734" r="28338" b="13690"/>
          <a:stretch/>
        </p:blipFill>
        <p:spPr>
          <a:xfrm>
            <a:off x="8588869" y="832064"/>
            <a:ext cx="1473941" cy="23178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DDDEB1E-F43D-475A-84E4-461A46584398}"/>
              </a:ext>
            </a:extLst>
          </p:cNvPr>
          <p:cNvSpPr txBox="1"/>
          <p:nvPr/>
        </p:nvSpPr>
        <p:spPr>
          <a:xfrm>
            <a:off x="8848616" y="3140457"/>
            <a:ext cx="93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源动作</a:t>
            </a:r>
          </a:p>
        </p:txBody>
      </p:sp>
      <p:pic>
        <p:nvPicPr>
          <p:cNvPr id="7" name="bandicam 2020-06-16 18-51-22-081">
            <a:hlinkClick r:id="" action="ppaction://media"/>
            <a:extLst>
              <a:ext uri="{FF2B5EF4-FFF2-40B4-BE49-F238E27FC236}">
                <a16:creationId xmlns:a16="http://schemas.microsoft.com/office/drawing/2014/main" id="{96AF5B31-50A7-4530-8B17-6AD59A3B4A7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21122" t="12644" r="25894" b="11526"/>
          <a:stretch/>
        </p:blipFill>
        <p:spPr>
          <a:xfrm>
            <a:off x="7282110" y="3535485"/>
            <a:ext cx="1473940" cy="249045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08C7EA-75D7-40A4-B675-5F3980C4559B}"/>
              </a:ext>
            </a:extLst>
          </p:cNvPr>
          <p:cNvSpPr txBox="1"/>
          <p:nvPr/>
        </p:nvSpPr>
        <p:spPr>
          <a:xfrm>
            <a:off x="7301650" y="6006942"/>
            <a:ext cx="157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无处理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脚飘）</a:t>
            </a:r>
          </a:p>
        </p:txBody>
      </p:sp>
      <p:pic>
        <p:nvPicPr>
          <p:cNvPr id="8" name="bandicam 2020-06-16 18-29-32-514">
            <a:hlinkClick r:id="" action="ppaction://media"/>
            <a:extLst>
              <a:ext uri="{FF2B5EF4-FFF2-40B4-BE49-F238E27FC236}">
                <a16:creationId xmlns:a16="http://schemas.microsoft.com/office/drawing/2014/main" id="{4FD8BB75-BB78-47D9-8719-2B7D1D6D52C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l="21713" t="12563" r="25506" b="11608"/>
          <a:stretch/>
        </p:blipFill>
        <p:spPr>
          <a:xfrm>
            <a:off x="9895628" y="3535485"/>
            <a:ext cx="1473941" cy="24904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C035162-D67D-41CB-8301-2D2B2A6C41A2}"/>
              </a:ext>
            </a:extLst>
          </p:cNvPr>
          <p:cNvSpPr txBox="1"/>
          <p:nvPr/>
        </p:nvSpPr>
        <p:spPr>
          <a:xfrm>
            <a:off x="10315575" y="6006942"/>
            <a:ext cx="91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IK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bandicam 2020-06-16 18-31-36-467">
            <a:hlinkClick r:id="" action="ppaction://media"/>
            <a:extLst>
              <a:ext uri="{FF2B5EF4-FFF2-40B4-BE49-F238E27FC236}">
                <a16:creationId xmlns:a16="http://schemas.microsoft.com/office/drawing/2014/main" id="{83CACB65-0C75-40A8-BBEB-93AFE280BDC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4"/>
          <a:srcRect l="20265" t="11417" r="26749" b="12753"/>
          <a:stretch/>
        </p:blipFill>
        <p:spPr>
          <a:xfrm>
            <a:off x="12493378" y="3535485"/>
            <a:ext cx="1473941" cy="24904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607AEFB-9D53-47C7-9BDD-288BD0231016}"/>
              </a:ext>
            </a:extLst>
          </p:cNvPr>
          <p:cNvSpPr txBox="1"/>
          <p:nvPr/>
        </p:nvSpPr>
        <p:spPr>
          <a:xfrm>
            <a:off x="12477609" y="6029649"/>
            <a:ext cx="146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IK +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手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IK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262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4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-0.42552 0.00208 " pathEditMode="relative" rAng="0" ptsTypes="AA">
                                      <p:cBhvr>
                                        <p:cTn id="25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76" y="9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-0.422 0.0044 " pathEditMode="relative" rAng="0" ptsTypes="AA">
                                      <p:cBhvr>
                                        <p:cTn id="27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07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0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EFE0F9-1D7D-47DE-BE0F-0D10174B46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92112D-C719-4E65-A7A0-F46E9303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“高跟鞋”问题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B1EC37-33AB-435B-B898-E28402BCBC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记录</a:t>
            </a:r>
            <a:r>
              <a:rPr lang="en-US" altLang="zh-CN" dirty="0"/>
              <a:t>T-pose</a:t>
            </a:r>
            <a:r>
              <a:rPr lang="zh-CN" altLang="en-US" dirty="0"/>
              <a:t>下角色</a:t>
            </a:r>
            <a:r>
              <a:rPr lang="en-US" altLang="zh-CN" dirty="0"/>
              <a:t>ankle</a:t>
            </a:r>
            <a:r>
              <a:rPr lang="zh-CN" altLang="en-US" dirty="0"/>
              <a:t>和地面之间的距离，作为角色的</a:t>
            </a:r>
            <a:r>
              <a:rPr lang="en-US" altLang="zh-CN" dirty="0"/>
              <a:t>config</a:t>
            </a:r>
            <a:r>
              <a:rPr lang="zh-CN" altLang="en-US" dirty="0"/>
              <a:t>信息</a:t>
            </a:r>
            <a:endParaRPr lang="en-US" altLang="zh-CN" dirty="0"/>
          </a:p>
          <a:p>
            <a:r>
              <a:rPr lang="zh-CN" altLang="en-US" dirty="0"/>
              <a:t>重定向数据只存储</a:t>
            </a:r>
            <a:r>
              <a:rPr lang="en-US" altLang="zh-CN" dirty="0"/>
              <a:t>ankle</a:t>
            </a:r>
            <a:r>
              <a:rPr lang="zh-CN" altLang="en-US" dirty="0"/>
              <a:t>的轨迹信息</a:t>
            </a:r>
            <a:endParaRPr lang="en-US" altLang="zh-CN" dirty="0"/>
          </a:p>
          <a:p>
            <a:pPr lvl="1"/>
            <a:r>
              <a:rPr lang="zh-CN" altLang="en-US" dirty="0"/>
              <a:t>将</a:t>
            </a:r>
            <a:r>
              <a:rPr lang="en-US" altLang="zh-CN" dirty="0"/>
              <a:t>ankle</a:t>
            </a:r>
            <a:r>
              <a:rPr lang="zh-CN" altLang="en-US" dirty="0"/>
              <a:t>的</a:t>
            </a:r>
            <a:r>
              <a:rPr lang="en-US" altLang="zh-CN" dirty="0"/>
              <a:t>y</a:t>
            </a:r>
            <a:r>
              <a:rPr lang="zh-CN" altLang="en-US" dirty="0"/>
              <a:t>值减去高跟鞋的高度</a:t>
            </a:r>
            <a:endParaRPr lang="en-US" altLang="zh-CN" dirty="0"/>
          </a:p>
          <a:p>
            <a:pPr lvl="1"/>
            <a:r>
              <a:rPr lang="zh-CN" altLang="en-US" dirty="0"/>
              <a:t>转换到重心坐标系下</a:t>
            </a:r>
            <a:endParaRPr lang="en-US" altLang="zh-CN" dirty="0"/>
          </a:p>
          <a:p>
            <a:pPr lvl="1"/>
            <a:r>
              <a:rPr lang="zh-CN" altLang="en-US" dirty="0"/>
              <a:t>记录</a:t>
            </a:r>
            <a:r>
              <a:rPr lang="en-US" altLang="zh-CN" dirty="0"/>
              <a:t>ankle</a:t>
            </a:r>
            <a:r>
              <a:rPr lang="zh-CN" altLang="en-US" dirty="0"/>
              <a:t>轨迹信息</a:t>
            </a:r>
            <a:endParaRPr lang="en-US" altLang="zh-CN" dirty="0"/>
          </a:p>
          <a:p>
            <a:r>
              <a:rPr lang="zh-CN" altLang="en-US" dirty="0"/>
              <a:t>新角色</a:t>
            </a:r>
            <a:endParaRPr lang="en-US" altLang="zh-CN" dirty="0"/>
          </a:p>
          <a:p>
            <a:pPr lvl="1"/>
            <a:r>
              <a:rPr lang="zh-CN" altLang="en-US" dirty="0"/>
              <a:t>计算角色当前重心坐标系</a:t>
            </a:r>
            <a:endParaRPr lang="en-US" altLang="zh-CN" dirty="0"/>
          </a:p>
          <a:p>
            <a:pPr lvl="1"/>
            <a:r>
              <a:rPr lang="zh-CN" altLang="en-US" dirty="0"/>
              <a:t>恢复</a:t>
            </a:r>
            <a:r>
              <a:rPr lang="en-US" altLang="zh-CN" dirty="0"/>
              <a:t>ankle</a:t>
            </a:r>
            <a:r>
              <a:rPr lang="zh-CN" altLang="en-US" dirty="0"/>
              <a:t>轨迹</a:t>
            </a:r>
            <a:endParaRPr lang="en-US" altLang="zh-CN" dirty="0"/>
          </a:p>
          <a:p>
            <a:pPr lvl="1"/>
            <a:r>
              <a:rPr lang="zh-CN" altLang="en-US" dirty="0"/>
              <a:t>加上自己的“高跟鞋”</a:t>
            </a:r>
            <a:r>
              <a:rPr lang="en-US" altLang="zh-CN" dirty="0"/>
              <a:t>config</a:t>
            </a:r>
            <a:r>
              <a:rPr lang="zh-CN" altLang="en-US" dirty="0"/>
              <a:t>高度</a:t>
            </a:r>
          </a:p>
        </p:txBody>
      </p:sp>
    </p:spTree>
    <p:extLst>
      <p:ext uri="{BB962C8B-B14F-4D97-AF65-F5344CB8AC3E}">
        <p14:creationId xmlns:p14="http://schemas.microsoft.com/office/powerpoint/2010/main" val="4126625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449DA-83FD-4D5A-A933-CB6E5740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Skeleton mapper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07A58E-1E61-4F05-8F07-CFC27AB4C66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Ragdoll Mapping</a:t>
            </a:r>
          </a:p>
          <a:p>
            <a:pPr lvl="1"/>
            <a:r>
              <a:rPr lang="en-US" altLang="zh-CN" dirty="0"/>
              <a:t>convert poses between a low and high resolution of same skeleton </a:t>
            </a:r>
          </a:p>
          <a:p>
            <a:r>
              <a:rPr lang="en-US" altLang="zh-CN" dirty="0"/>
              <a:t>Animation Retargeting</a:t>
            </a:r>
          </a:p>
          <a:p>
            <a:pPr lvl="1"/>
            <a:r>
              <a:rPr lang="en-US" altLang="zh-CN" dirty="0"/>
              <a:t>convert poses between two different skeleton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8675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4A10F15-0289-4DBE-AB6F-8C74824057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1423965-A9E3-4704-9F6C-99A993EA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58054E-4BFC-4B4A-8798-12E5E446EC8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飘带、裙摆、时装等</a:t>
            </a:r>
            <a:endParaRPr lang="en-US" altLang="zh-CN" dirty="0"/>
          </a:p>
          <a:p>
            <a:pPr lvl="1"/>
            <a:r>
              <a:rPr lang="zh-CN" altLang="en-US" dirty="0"/>
              <a:t>最大化骨骼思路</a:t>
            </a:r>
            <a:endParaRPr lang="en-US" altLang="zh-CN" dirty="0"/>
          </a:p>
          <a:p>
            <a:pPr lvl="2"/>
            <a:r>
              <a:rPr lang="zh-CN" altLang="en-US" dirty="0"/>
              <a:t>制作几套标准最大化骨架，进行动画复用</a:t>
            </a:r>
            <a:endParaRPr lang="en-US" altLang="zh-CN" dirty="0"/>
          </a:p>
          <a:p>
            <a:pPr lvl="1"/>
            <a:r>
              <a:rPr lang="zh-CN" altLang="en-US" dirty="0"/>
              <a:t>软骨、</a:t>
            </a:r>
            <a:r>
              <a:rPr lang="en-US" altLang="zh-CN" dirty="0"/>
              <a:t>Dynamic Bone</a:t>
            </a:r>
            <a:r>
              <a:rPr lang="zh-CN" altLang="en-US" dirty="0"/>
              <a:t>（程序式生成动画）</a:t>
            </a:r>
            <a:endParaRPr lang="en-US" altLang="zh-CN" dirty="0"/>
          </a:p>
          <a:p>
            <a:pPr lvl="1"/>
            <a:r>
              <a:rPr lang="zh-CN" altLang="en-US" dirty="0"/>
              <a:t>组合方式</a:t>
            </a:r>
            <a:endParaRPr lang="en-US" altLang="zh-CN" dirty="0"/>
          </a:p>
          <a:p>
            <a:pPr lvl="2"/>
            <a:r>
              <a:rPr lang="en-US" altLang="zh-CN" dirty="0" err="1"/>
              <a:t>bip</a:t>
            </a:r>
            <a:r>
              <a:rPr lang="zh-CN" altLang="en-US" dirty="0"/>
              <a:t>骨架</a:t>
            </a:r>
            <a:endParaRPr lang="en-US" altLang="zh-CN" dirty="0"/>
          </a:p>
          <a:p>
            <a:pPr lvl="3"/>
            <a:r>
              <a:rPr lang="zh-CN" altLang="en-US" dirty="0"/>
              <a:t>重定向基础动作</a:t>
            </a:r>
            <a:endParaRPr lang="en-US" altLang="zh-CN" dirty="0"/>
          </a:p>
          <a:p>
            <a:pPr lvl="2"/>
            <a:r>
              <a:rPr lang="zh-CN" altLang="en-US"/>
              <a:t>时装骨架（挂接点方式）</a:t>
            </a:r>
            <a:endParaRPr lang="en-US" altLang="zh-CN" dirty="0"/>
          </a:p>
          <a:p>
            <a:pPr lvl="3"/>
            <a:r>
              <a:rPr lang="zh-CN" altLang="en-US" dirty="0"/>
              <a:t>动作来自于时装骨架所关联的动作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0643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AC904F6-2631-4242-94BB-62D3805F53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37728E8E-434D-4418-B283-334ED317C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 Vs Unity</a:t>
            </a:r>
            <a:endParaRPr lang="zh-CN" altLang="en-US" dirty="0"/>
          </a:p>
        </p:txBody>
      </p: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1F4739EC-E68C-4D5C-B614-55701B4ECF2D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245598157"/>
              </p:ext>
            </p:extLst>
          </p:nvPr>
        </p:nvGraphicFramePr>
        <p:xfrm>
          <a:off x="838200" y="1855788"/>
          <a:ext cx="10515598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5174">
                  <a:extLst>
                    <a:ext uri="{9D8B030D-6E8A-4147-A177-3AD203B41FA5}">
                      <a16:colId xmlns:a16="http://schemas.microsoft.com/office/drawing/2014/main" val="3715538492"/>
                    </a:ext>
                  </a:extLst>
                </a:gridCol>
                <a:gridCol w="2500212">
                  <a:extLst>
                    <a:ext uri="{9D8B030D-6E8A-4147-A177-3AD203B41FA5}">
                      <a16:colId xmlns:a16="http://schemas.microsoft.com/office/drawing/2014/main" val="2196313895"/>
                    </a:ext>
                  </a:extLst>
                </a:gridCol>
                <a:gridCol w="2500212">
                  <a:extLst>
                    <a:ext uri="{9D8B030D-6E8A-4147-A177-3AD203B41FA5}">
                      <a16:colId xmlns:a16="http://schemas.microsoft.com/office/drawing/2014/main" val="9184132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Unreal Engine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Unity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5235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将</a:t>
                      </a:r>
                      <a:r>
                        <a:rPr lang="en-US" altLang="zh-CN" sz="1600" dirty="0"/>
                        <a:t>skinned mesh</a:t>
                      </a:r>
                      <a:r>
                        <a:rPr lang="zh-CN" altLang="en-US" sz="1600" dirty="0"/>
                        <a:t>按照骨骼名字匹配到另一根骨骼（两个拓扑结构近似一致骨骼，按骨骼名字匹配）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×</a:t>
                      </a:r>
                      <a:endParaRPr lang="zh-CN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672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标准人形骨骼映射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√（更丰富）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5453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重定向位移信息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4530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针对每根骨骼进行重定向配置（</a:t>
                      </a:r>
                      <a:r>
                        <a:rPr lang="en-US" altLang="zh-CN" sz="1600" dirty="0"/>
                        <a:t>skeleton\animation\animation scale\animation relative\orient and scale)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×</a:t>
                      </a:r>
                      <a:endParaRPr lang="zh-CN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305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重定向动画文件与源（目标）骨骼解耦合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×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7298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是否自动解决滑步问题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×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504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针对某一骨骼的肌肉特殊配置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×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75076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Ps</a:t>
                      </a:r>
                      <a:r>
                        <a:rPr lang="zh-CN" altLang="en-US" sz="1600" dirty="0"/>
                        <a:t>：武器，双脚滑步：可以额外添加</a:t>
                      </a:r>
                      <a:r>
                        <a:rPr lang="en-US" altLang="zh-CN" sz="1600" dirty="0"/>
                        <a:t>IK bone</a:t>
                      </a:r>
                      <a:r>
                        <a:rPr lang="zh-CN" altLang="en-US" sz="1600" dirty="0"/>
                        <a:t>来解决，记录原始骨架该武器、足部的正确的轨迹</a:t>
                      </a:r>
                      <a:endParaRPr lang="en-US" altLang="zh-CN" sz="1600" dirty="0"/>
                    </a:p>
                    <a:p>
                      <a:pPr algn="l"/>
                      <a:r>
                        <a:rPr lang="en-US" altLang="zh-CN" sz="1600" dirty="0"/>
                        <a:t>UE </a:t>
                      </a:r>
                      <a:r>
                        <a:rPr lang="zh-CN" altLang="en-US" sz="1600" dirty="0"/>
                        <a:t>通过添加</a:t>
                      </a:r>
                      <a:r>
                        <a:rPr lang="en-US" altLang="zh-CN" sz="1600" dirty="0"/>
                        <a:t>IK foot</a:t>
                      </a:r>
                      <a:r>
                        <a:rPr lang="zh-CN" altLang="en-US" sz="1600" dirty="0"/>
                        <a:t>骨骼来解决滑步问题，对资源规范要求高</a:t>
                      </a:r>
                      <a:endParaRPr lang="en-US" altLang="zh-CN" sz="1600" dirty="0"/>
                    </a:p>
                    <a:p>
                      <a:pPr algn="l"/>
                      <a:r>
                        <a:rPr lang="en-US" altLang="zh-CN" sz="1600" dirty="0"/>
                        <a:t>Unity</a:t>
                      </a:r>
                      <a:r>
                        <a:rPr lang="zh-CN" altLang="en-US" sz="1600" dirty="0"/>
                        <a:t>：自动记录到重心坐标下的足部轨迹到</a:t>
                      </a:r>
                      <a:r>
                        <a:rPr lang="en-US" altLang="zh-CN" sz="1600" dirty="0"/>
                        <a:t>.</a:t>
                      </a:r>
                      <a:r>
                        <a:rPr lang="en-US" altLang="zh-CN" sz="1600" dirty="0" err="1"/>
                        <a:t>anim</a:t>
                      </a:r>
                      <a:r>
                        <a:rPr lang="zh-CN" altLang="en-US" sz="1600" dirty="0"/>
                        <a:t>文件，不需要额外</a:t>
                      </a:r>
                      <a:r>
                        <a:rPr lang="en-US" altLang="zh-CN" sz="1600" dirty="0"/>
                        <a:t>IK foot</a:t>
                      </a:r>
                      <a:r>
                        <a:rPr lang="zh-CN" altLang="en-US" sz="1600" dirty="0"/>
                        <a:t>骨骼，资源要求规范不高</a:t>
                      </a:r>
                      <a:endParaRPr lang="en-US" altLang="zh-CN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068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203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80531B-3B2F-4297-ABB8-419A841837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AAE37E4-8F5C-4EC7-97FB-7E029033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构建</a:t>
            </a:r>
            <a:r>
              <a:rPr lang="en-US" altLang="zh-CN" dirty="0"/>
              <a:t>IK</a:t>
            </a:r>
            <a:r>
              <a:rPr lang="zh-CN" altLang="en-US" dirty="0"/>
              <a:t>骨骼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A35348-D3BA-4D38-BFD3-E2C0FA624DC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原始动画复制</a:t>
            </a:r>
            <a:r>
              <a:rPr lang="en-US" altLang="zh-CN" dirty="0" err="1"/>
              <a:t>fk</a:t>
            </a:r>
            <a:r>
              <a:rPr lang="zh-CN" altLang="en-US" dirty="0"/>
              <a:t>骨骼轨迹</a:t>
            </a:r>
            <a:endParaRPr lang="en-US" altLang="zh-CN" dirty="0"/>
          </a:p>
          <a:p>
            <a:r>
              <a:rPr lang="zh-CN" altLang="en-US" dirty="0"/>
              <a:t>选择三种模式进行烘焙</a:t>
            </a:r>
            <a:r>
              <a:rPr lang="en-US" altLang="zh-CN" dirty="0"/>
              <a:t>IK</a:t>
            </a:r>
            <a:r>
              <a:rPr lang="zh-CN" altLang="en-US" dirty="0"/>
              <a:t>骨骼（下一页）</a:t>
            </a:r>
            <a:endParaRPr lang="en-US" altLang="zh-CN" dirty="0"/>
          </a:p>
          <a:p>
            <a:r>
              <a:rPr lang="zh-CN" altLang="en-US" dirty="0"/>
              <a:t>烘焙</a:t>
            </a:r>
            <a:r>
              <a:rPr lang="en-US" altLang="zh-CN" dirty="0"/>
              <a:t>IK</a:t>
            </a:r>
            <a:r>
              <a:rPr lang="zh-CN" altLang="en-US" dirty="0"/>
              <a:t>轨迹，写入</a:t>
            </a:r>
            <a:r>
              <a:rPr lang="en-US" altLang="zh-CN" dirty="0"/>
              <a:t>animation</a:t>
            </a:r>
            <a:endParaRPr lang="zh-CN" altLang="en-US" dirty="0"/>
          </a:p>
          <a:p>
            <a:r>
              <a:rPr lang="zh-CN" altLang="en-US" dirty="0"/>
              <a:t>在</a:t>
            </a:r>
            <a:r>
              <a:rPr lang="en-US" altLang="zh-CN" dirty="0"/>
              <a:t>animation</a:t>
            </a:r>
            <a:r>
              <a:rPr lang="zh-CN" altLang="en-US" dirty="0"/>
              <a:t>中打标签，写入</a:t>
            </a:r>
            <a:r>
              <a:rPr lang="en-US" altLang="zh-CN" dirty="0"/>
              <a:t>IK/FK</a:t>
            </a:r>
            <a:r>
              <a:rPr lang="zh-CN" altLang="en-US" dirty="0"/>
              <a:t>权重轨迹到</a:t>
            </a:r>
            <a:r>
              <a:rPr lang="en-US" altLang="zh-CN" dirty="0"/>
              <a:t>animation</a:t>
            </a:r>
          </a:p>
          <a:p>
            <a:r>
              <a:rPr lang="zh-CN" altLang="en-US" dirty="0"/>
              <a:t>其他逻辑</a:t>
            </a:r>
            <a:endParaRPr lang="en-US" altLang="zh-CN" dirty="0"/>
          </a:p>
          <a:p>
            <a:pPr lvl="1"/>
            <a:r>
              <a:rPr lang="zh-CN" altLang="en-US" dirty="0"/>
              <a:t>摸自己的耳朵</a:t>
            </a:r>
          </a:p>
        </p:txBody>
      </p:sp>
    </p:spTree>
    <p:extLst>
      <p:ext uri="{BB962C8B-B14F-4D97-AF65-F5344CB8AC3E}">
        <p14:creationId xmlns:p14="http://schemas.microsoft.com/office/powerpoint/2010/main" val="2215197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CCE620-F114-4873-8965-C867D40C4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05E925A-95DB-45E1-AE0D-B32E46A6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动画重定向质量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1494EA-DA16-4A56-BB2A-107DC8B237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源、目标角色在形状和结构上越相似，重定向效果越好</a:t>
            </a:r>
            <a:endParaRPr lang="en-US" altLang="zh-CN" dirty="0"/>
          </a:p>
          <a:p>
            <a:pPr lvl="1"/>
            <a:r>
              <a:rPr lang="zh-CN" altLang="en-US" dirty="0"/>
              <a:t>人与人之间的动画重定向效果很好</a:t>
            </a:r>
            <a:endParaRPr lang="en-US" altLang="zh-CN" dirty="0"/>
          </a:p>
          <a:p>
            <a:pPr lvl="1"/>
            <a:r>
              <a:rPr lang="zh-CN" altLang="en-US" dirty="0"/>
              <a:t>四足与四足之间的动画重定向效果也还好</a:t>
            </a:r>
            <a:endParaRPr lang="en-US" altLang="zh-CN" dirty="0"/>
          </a:p>
          <a:p>
            <a:pPr lvl="1"/>
            <a:r>
              <a:rPr lang="zh-CN" altLang="en-US" dirty="0"/>
              <a:t>人与鱼之间的动画重定向就不好</a:t>
            </a:r>
            <a:endParaRPr lang="en-US" altLang="zh-CN" dirty="0"/>
          </a:p>
          <a:p>
            <a:r>
              <a:rPr lang="zh-CN" altLang="en-US" dirty="0"/>
              <a:t>重定向是动画的迁移过程，是多个角色共享相同动画的技术</a:t>
            </a:r>
          </a:p>
        </p:txBody>
      </p:sp>
    </p:spTree>
    <p:extLst>
      <p:ext uri="{BB962C8B-B14F-4D97-AF65-F5344CB8AC3E}">
        <p14:creationId xmlns:p14="http://schemas.microsoft.com/office/powerpoint/2010/main" val="3483524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80531B-3B2F-4297-ABB8-419A841837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AAE37E4-8F5C-4EC7-97FB-7E029033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三种模式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98D8D39-C93B-47F2-88FE-D2B721EC5BD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相对</a:t>
            </a:r>
            <a:r>
              <a:rPr lang="en-US" altLang="zh-CN" dirty="0"/>
              <a:t>root</a:t>
            </a:r>
            <a:r>
              <a:rPr lang="zh-CN" altLang="en-US" dirty="0"/>
              <a:t>骨骼</a:t>
            </a:r>
            <a:endParaRPr lang="en-US" altLang="zh-CN" dirty="0"/>
          </a:p>
          <a:p>
            <a:pPr lvl="1"/>
            <a:r>
              <a:rPr lang="zh-CN" altLang="en-US" dirty="0"/>
              <a:t>拿杯子、坐在椅子上</a:t>
            </a:r>
            <a:endParaRPr lang="en-US" altLang="zh-CN" dirty="0"/>
          </a:p>
          <a:p>
            <a:r>
              <a:rPr lang="zh-CN" altLang="en-US" dirty="0"/>
              <a:t>相对</a:t>
            </a:r>
            <a:r>
              <a:rPr lang="en-US" altLang="zh-CN" dirty="0"/>
              <a:t>hip</a:t>
            </a:r>
            <a:r>
              <a:rPr lang="zh-CN" altLang="en-US" dirty="0"/>
              <a:t>骨骼</a:t>
            </a:r>
            <a:endParaRPr lang="en-US" altLang="zh-CN" dirty="0"/>
          </a:p>
          <a:p>
            <a:pPr lvl="1"/>
            <a:r>
              <a:rPr lang="zh-CN" altLang="en-US" dirty="0"/>
              <a:t>持枪</a:t>
            </a:r>
            <a:endParaRPr lang="en-US" altLang="zh-CN" dirty="0"/>
          </a:p>
          <a:p>
            <a:pPr lvl="2"/>
            <a:r>
              <a:rPr lang="zh-CN" altLang="en-US" dirty="0"/>
              <a:t>角色差异不大，可以使用第一种模式</a:t>
            </a:r>
            <a:endParaRPr lang="en-US" altLang="zh-CN" dirty="0"/>
          </a:p>
          <a:p>
            <a:pPr lvl="1"/>
            <a:r>
              <a:rPr lang="zh-CN" altLang="en-US" dirty="0"/>
              <a:t>弹吉他</a:t>
            </a:r>
            <a:endParaRPr lang="en-US" altLang="zh-CN" dirty="0"/>
          </a:p>
          <a:p>
            <a:r>
              <a:rPr lang="zh-CN" altLang="en-US" dirty="0"/>
              <a:t>根据肢体长度缩放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913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1DB7AD-42A7-4D32-8F43-68016D829E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重定向涉及的约束条件</a:t>
            </a:r>
            <a:endParaRPr lang="en-US" altLang="zh-CN" dirty="0"/>
          </a:p>
          <a:p>
            <a:pPr lvl="1"/>
            <a:r>
              <a:rPr lang="zh-CN" altLang="en-US" dirty="0"/>
              <a:t>骨骼命名是否一致</a:t>
            </a:r>
            <a:endParaRPr lang="en-US" altLang="zh-CN" dirty="0"/>
          </a:p>
          <a:p>
            <a:pPr lvl="1"/>
            <a:r>
              <a:rPr lang="zh-CN" altLang="en-US" dirty="0"/>
              <a:t>骨骼轴向是否一致</a:t>
            </a:r>
            <a:endParaRPr lang="en-US" altLang="zh-CN" dirty="0"/>
          </a:p>
          <a:p>
            <a:pPr lvl="1"/>
            <a:r>
              <a:rPr lang="zh-CN" altLang="en-US" dirty="0"/>
              <a:t>骨骼长度是否一致</a:t>
            </a:r>
            <a:endParaRPr lang="en-US" altLang="zh-CN" dirty="0"/>
          </a:p>
          <a:p>
            <a:pPr lvl="1"/>
            <a:r>
              <a:rPr lang="zh-CN" altLang="en-US" dirty="0"/>
              <a:t>骨骼连接关系（拓扑关系）是否一致</a:t>
            </a:r>
            <a:endParaRPr lang="en-US" altLang="zh-CN" dirty="0"/>
          </a:p>
          <a:p>
            <a:pPr lvl="1"/>
            <a:r>
              <a:rPr lang="zh-CN" altLang="en-US" dirty="0"/>
              <a:t>初始</a:t>
            </a:r>
            <a:r>
              <a:rPr lang="en-US" altLang="zh-CN" dirty="0"/>
              <a:t>pose</a:t>
            </a:r>
            <a:r>
              <a:rPr lang="zh-CN" altLang="en-US" dirty="0"/>
              <a:t>（</a:t>
            </a:r>
            <a:r>
              <a:rPr lang="en-US" altLang="zh-CN" dirty="0"/>
              <a:t>binding pose</a:t>
            </a:r>
            <a:r>
              <a:rPr lang="zh-CN" altLang="en-US" dirty="0"/>
              <a:t>）是否一致</a:t>
            </a:r>
            <a:endParaRPr lang="en-US" altLang="zh-CN" dirty="0"/>
          </a:p>
          <a:p>
            <a:r>
              <a:rPr lang="zh-CN" altLang="en-US" dirty="0"/>
              <a:t>其他（重定向无法解决）</a:t>
            </a:r>
            <a:endParaRPr lang="en-US" altLang="zh-CN" dirty="0"/>
          </a:p>
          <a:p>
            <a:pPr lvl="1"/>
            <a:r>
              <a:rPr lang="zh-CN" altLang="en-US" dirty="0"/>
              <a:t>角色性格，风格化</a:t>
            </a:r>
            <a:endParaRPr lang="en-US" altLang="zh-CN" dirty="0"/>
          </a:p>
          <a:p>
            <a:pPr lvl="2"/>
            <a:r>
              <a:rPr lang="zh-CN" altLang="en-US" dirty="0"/>
              <a:t>武士、少女、士兵、老人</a:t>
            </a:r>
            <a:r>
              <a:rPr lang="en-US" altLang="zh-CN" dirty="0"/>
              <a:t>…</a:t>
            </a:r>
          </a:p>
          <a:p>
            <a:pPr lvl="1"/>
            <a:r>
              <a:rPr lang="zh-CN" altLang="en-US" dirty="0"/>
              <a:t>角色道具、飘带、裙摆等。。。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EAA418A-8326-4561-B4E5-24CC055A5F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64246"/>
            <a:ext cx="5181600" cy="247409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DA395B0-B9A7-41F1-8AFD-1066821E6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动画重定向问题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81FBC4-32E6-406D-BC95-581C841BFB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31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84C191E4-1016-41C0-9C4B-48CDC17ABDC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zh-CN" altLang="en-US" dirty="0"/>
                  <a:t>适用条件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骨骼命名必须一致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骨骼连接关系（拓扑关系）必须一致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骨骼轴向必须一致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初始</a:t>
                </a:r>
                <a:r>
                  <a:rPr lang="en-US" altLang="zh-CN" dirty="0"/>
                  <a:t>pose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binding pose</a:t>
                </a:r>
                <a:r>
                  <a:rPr lang="zh-CN" altLang="en-US" dirty="0"/>
                  <a:t>）必须一致</a:t>
                </a:r>
                <a:endParaRPr lang="en-US" altLang="zh-CN" dirty="0"/>
              </a:p>
              <a:p>
                <a:r>
                  <a:rPr lang="zh-CN" altLang="en-US" dirty="0"/>
                  <a:t>采样时候，</a:t>
                </a:r>
                <a:r>
                  <a:rPr lang="en-US" altLang="zh-CN" dirty="0"/>
                  <a:t>mapper</a:t>
                </a:r>
                <a:r>
                  <a:rPr lang="zh-CN" altLang="en-US" dirty="0"/>
                  <a:t>不需要改变</a:t>
                </a:r>
                <a:endParaRPr lang="en-US" altLang="zh-CN" dirty="0"/>
              </a:p>
              <a:p>
                <a:r>
                  <a:rPr lang="zh-CN" altLang="en-US" dirty="0"/>
                  <a:t>骨骼长度可能不同，骨骼矩阵采样需：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mtClean="0">
                            <a:latin typeface="Cambria Math" panose="02040503050406030204" pitchFamily="18" charset="0"/>
                          </a:rPr>
                          <m:t>source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mtClean="0">
                                <a:latin typeface="Cambria Math" panose="02040503050406030204" pitchFamily="18" charset="0"/>
                              </a:rPr>
                              <m:t>source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mtClean="0">
                            <a:latin typeface="Cambria Math" panose="02040503050406030204" pitchFamily="18" charset="0"/>
                          </a:rPr>
                          <m:t>target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mtClean="0">
                                <a:latin typeface="Cambria Math" panose="02040503050406030204" pitchFamily="18" charset="0"/>
                              </a:rPr>
                              <m:t>target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target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source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源（目标）角色近似为同一骨架，最大化骨骼（换皮）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84C191E4-1016-41C0-9C4B-48CDC17ABD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88" b="-4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CA34043-7F5E-4277-B471-5DA5276CC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Level1</a:t>
            </a:r>
            <a:r>
              <a:rPr lang="zh-CN" altLang="en-US" dirty="0"/>
              <a:t>：最简单的重定向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E80A1D-E7A2-4C76-A403-0EDF325BE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22" name="内容占位符 21">
            <a:extLst>
              <a:ext uri="{FF2B5EF4-FFF2-40B4-BE49-F238E27FC236}">
                <a16:creationId xmlns:a16="http://schemas.microsoft.com/office/drawing/2014/main" id="{582B5BE6-C2DF-4A27-B7C3-7583878A5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543969"/>
            <a:ext cx="5181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75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245C76F-63EF-4338-8940-71DE4AC174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适用条件</a:t>
            </a:r>
            <a:endParaRPr lang="en-US" altLang="zh-CN" dirty="0"/>
          </a:p>
          <a:p>
            <a:pPr lvl="1"/>
            <a:r>
              <a:rPr lang="zh-CN" altLang="en-US" dirty="0"/>
              <a:t>骨骼命名可以不一致</a:t>
            </a:r>
            <a:endParaRPr lang="en-US" altLang="zh-CN" dirty="0"/>
          </a:p>
          <a:p>
            <a:pPr lvl="2"/>
            <a:r>
              <a:rPr lang="en-US" altLang="zh-CN" dirty="0"/>
              <a:t>max</a:t>
            </a:r>
            <a:r>
              <a:rPr lang="zh-CN" altLang="en-US" dirty="0"/>
              <a:t>：</a:t>
            </a:r>
            <a:r>
              <a:rPr lang="en-US" altLang="zh-CN" dirty="0" err="1"/>
              <a:t>bip</a:t>
            </a:r>
            <a:r>
              <a:rPr lang="zh-CN" altLang="en-US" dirty="0"/>
              <a:t>骨骼，命名统一；</a:t>
            </a:r>
            <a:r>
              <a:rPr lang="en-US" altLang="zh-CN" dirty="0" err="1"/>
              <a:t>maya</a:t>
            </a:r>
            <a:r>
              <a:rPr lang="zh-CN" altLang="en-US" dirty="0"/>
              <a:t>：命名随意</a:t>
            </a:r>
            <a:endParaRPr lang="en-US" altLang="zh-CN" dirty="0"/>
          </a:p>
          <a:p>
            <a:pPr lvl="2"/>
            <a:r>
              <a:rPr lang="zh-CN" altLang="en-US" dirty="0"/>
              <a:t>不重视动画命名规范</a:t>
            </a:r>
            <a:endParaRPr lang="en-US" altLang="zh-CN" dirty="0"/>
          </a:p>
          <a:p>
            <a:pPr lvl="1"/>
            <a:r>
              <a:rPr lang="zh-CN" altLang="en-US" dirty="0"/>
              <a:t>骨骼连接关系（拓扑关系）可以不一致</a:t>
            </a:r>
            <a:endParaRPr lang="en-US" altLang="zh-CN" dirty="0"/>
          </a:p>
          <a:p>
            <a:pPr lvl="2"/>
            <a:r>
              <a:rPr lang="zh-CN" altLang="en-US" dirty="0"/>
              <a:t>骨骼数目可以不同</a:t>
            </a:r>
            <a:endParaRPr lang="en-US" altLang="zh-CN" dirty="0"/>
          </a:p>
          <a:p>
            <a:pPr lvl="1"/>
            <a:r>
              <a:rPr lang="zh-CN" altLang="en-US" dirty="0"/>
              <a:t>骨骼轴向必须一致</a:t>
            </a:r>
            <a:endParaRPr lang="en-US" altLang="zh-CN" dirty="0"/>
          </a:p>
          <a:p>
            <a:pPr lvl="1"/>
            <a:r>
              <a:rPr lang="zh-CN" altLang="en-US" dirty="0"/>
              <a:t>初始</a:t>
            </a:r>
            <a:r>
              <a:rPr lang="en-US" altLang="zh-CN" dirty="0"/>
              <a:t>pose</a:t>
            </a:r>
            <a:r>
              <a:rPr lang="zh-CN" altLang="en-US" dirty="0"/>
              <a:t>（</a:t>
            </a:r>
            <a:r>
              <a:rPr lang="en-US" altLang="zh-CN" dirty="0"/>
              <a:t>binding pose</a:t>
            </a:r>
            <a:r>
              <a:rPr lang="zh-CN" altLang="en-US" dirty="0"/>
              <a:t>）必须一致</a:t>
            </a:r>
            <a:endParaRPr lang="en-US" altLang="zh-CN" dirty="0"/>
          </a:p>
          <a:p>
            <a:r>
              <a:rPr lang="zh-CN" altLang="en-US" dirty="0"/>
              <a:t>需要修改</a:t>
            </a:r>
            <a:r>
              <a:rPr lang="en-US" altLang="zh-CN" dirty="0"/>
              <a:t>mapper</a:t>
            </a:r>
          </a:p>
          <a:p>
            <a:pPr lvl="1"/>
            <a:r>
              <a:rPr lang="zh-CN" altLang="en-US" dirty="0"/>
              <a:t>源（目标）骨骼进行映射匹配（手动 </a:t>
            </a:r>
            <a:r>
              <a:rPr lang="en-US" altLang="zh-CN" dirty="0"/>
              <a:t>or </a:t>
            </a:r>
            <a:r>
              <a:rPr lang="zh-CN" altLang="en-US" dirty="0"/>
              <a:t>自动）</a:t>
            </a:r>
            <a:endParaRPr lang="en-US" altLang="zh-CN" dirty="0"/>
          </a:p>
          <a:p>
            <a:pPr lvl="1"/>
            <a:r>
              <a:rPr lang="zh-CN" altLang="en-US" dirty="0"/>
              <a:t>动画采样，矩阵计算同</a:t>
            </a:r>
            <a:r>
              <a:rPr lang="en-US" altLang="zh-CN" dirty="0"/>
              <a:t>Level1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113FF65-303D-4A97-92CA-FDDE3157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Level2</a:t>
            </a:r>
            <a:r>
              <a:rPr lang="zh-CN" altLang="en-US" dirty="0"/>
              <a:t>：稍微复杂的重定向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DE02FB-71D1-4BED-8881-E6D39D8094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01EC8C5E-ABA6-4083-8D9B-7886B98436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2544" y="1825625"/>
            <a:ext cx="4140911" cy="4351338"/>
          </a:xfrm>
        </p:spPr>
      </p:pic>
    </p:spTree>
    <p:extLst>
      <p:ext uri="{BB962C8B-B14F-4D97-AF65-F5344CB8AC3E}">
        <p14:creationId xmlns:p14="http://schemas.microsoft.com/office/powerpoint/2010/main" val="57473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C191E4-1016-41C0-9C4B-48CDC17ABD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skeletal mesh</a:t>
            </a:r>
            <a:r>
              <a:rPr lang="zh-CN" altLang="en-US" dirty="0"/>
              <a:t>，</a:t>
            </a:r>
            <a:r>
              <a:rPr lang="en-US" altLang="zh-CN" dirty="0"/>
              <a:t>assign skeleton</a:t>
            </a:r>
          </a:p>
          <a:p>
            <a:r>
              <a:rPr lang="en-US" altLang="zh-CN" dirty="0"/>
              <a:t>mapping</a:t>
            </a:r>
            <a:r>
              <a:rPr lang="zh-CN" altLang="en-US" dirty="0"/>
              <a:t>操作</a:t>
            </a:r>
            <a:endParaRPr lang="en-US" altLang="zh-CN" dirty="0"/>
          </a:p>
          <a:p>
            <a:r>
              <a:rPr lang="zh-CN" altLang="en-US" dirty="0"/>
              <a:t>涉及了</a:t>
            </a:r>
            <a:r>
              <a:rPr lang="en-US" altLang="zh-CN" dirty="0"/>
              <a:t>2</a:t>
            </a:r>
            <a:r>
              <a:rPr lang="zh-CN" altLang="en-US" dirty="0"/>
              <a:t>个骨架，但轴向必须一致</a:t>
            </a:r>
            <a:endParaRPr lang="en-US" altLang="zh-CN" dirty="0"/>
          </a:p>
          <a:p>
            <a:r>
              <a:rPr lang="zh-CN" altLang="en-US" dirty="0"/>
              <a:t>针对重定向骨骼数据，其涉及</a:t>
            </a:r>
            <a:endParaRPr lang="en-US" altLang="zh-CN" dirty="0"/>
          </a:p>
          <a:p>
            <a:pPr lvl="1"/>
            <a:r>
              <a:rPr lang="en-US" altLang="zh-CN" dirty="0"/>
              <a:t>Animation</a:t>
            </a:r>
          </a:p>
          <a:p>
            <a:pPr lvl="1"/>
            <a:r>
              <a:rPr lang="en-US" altLang="zh-CN" dirty="0"/>
              <a:t>Skeleton</a:t>
            </a:r>
          </a:p>
          <a:p>
            <a:pPr lvl="1"/>
            <a:r>
              <a:rPr lang="en-US" altLang="zh-CN" dirty="0"/>
              <a:t>Animation Scale</a:t>
            </a:r>
          </a:p>
          <a:p>
            <a:pPr lvl="1"/>
            <a:r>
              <a:rPr lang="en-US" altLang="zh-CN" dirty="0"/>
              <a:t>Animation Relative</a:t>
            </a:r>
          </a:p>
          <a:p>
            <a:pPr lvl="1"/>
            <a:r>
              <a:rPr lang="en-US" altLang="zh-CN" dirty="0"/>
              <a:t>Orient and Scale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D0988F6D-523D-40E5-8037-72289873D3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CA34043-7F5E-4277-B471-5DA5276CC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</a:t>
            </a:r>
            <a:r>
              <a:rPr lang="zh-CN" altLang="en-US" dirty="0"/>
              <a:t>的处理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E80A1D-E7A2-4C76-A403-0EDF325BE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28C61D-02F1-4F70-A562-AB3B53AD3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930" y="2240123"/>
            <a:ext cx="3772227" cy="19585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9B3E97-9A89-43CF-9207-B1B0CB3A2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431" y="2203450"/>
            <a:ext cx="2377609" cy="36778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2E2FAED-A880-4BFC-92B4-0198A9A3D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930" y="4300680"/>
            <a:ext cx="3819864" cy="158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37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15F1399-CB17-4916-AFBD-B25D80BBD2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适用条件</a:t>
            </a:r>
            <a:endParaRPr lang="en-US" altLang="zh-CN" dirty="0"/>
          </a:p>
          <a:p>
            <a:pPr lvl="1"/>
            <a:r>
              <a:rPr lang="zh-CN" altLang="en-US" dirty="0"/>
              <a:t>骨骼命名可以不一致</a:t>
            </a:r>
            <a:endParaRPr lang="en-US" altLang="zh-CN" dirty="0"/>
          </a:p>
          <a:p>
            <a:pPr lvl="1"/>
            <a:r>
              <a:rPr lang="zh-CN" altLang="en-US" dirty="0"/>
              <a:t>骨骼连接关系（拓扑关系）可以不一致</a:t>
            </a:r>
            <a:endParaRPr lang="en-US" altLang="zh-CN" dirty="0"/>
          </a:p>
          <a:p>
            <a:pPr lvl="1"/>
            <a:r>
              <a:rPr lang="zh-CN" altLang="en-US" dirty="0"/>
              <a:t>骨骼轴向可以不一致</a:t>
            </a:r>
            <a:endParaRPr lang="en-US" altLang="zh-CN" dirty="0"/>
          </a:p>
          <a:p>
            <a:pPr lvl="2"/>
            <a:r>
              <a:rPr lang="zh-CN" altLang="en-US" dirty="0"/>
              <a:t>局部轴向任意</a:t>
            </a:r>
            <a:endParaRPr lang="en-US" altLang="zh-CN" dirty="0"/>
          </a:p>
          <a:p>
            <a:pPr lvl="1"/>
            <a:r>
              <a:rPr lang="zh-CN" altLang="en-US" dirty="0"/>
              <a:t>初始</a:t>
            </a:r>
            <a:r>
              <a:rPr lang="en-US" altLang="zh-CN" dirty="0"/>
              <a:t>pose</a:t>
            </a:r>
            <a:r>
              <a:rPr lang="zh-CN" altLang="en-US" dirty="0"/>
              <a:t>（</a:t>
            </a:r>
            <a:r>
              <a:rPr lang="en-US" altLang="zh-CN" dirty="0"/>
              <a:t>binding pose</a:t>
            </a:r>
            <a:r>
              <a:rPr lang="zh-CN" altLang="en-US" dirty="0"/>
              <a:t>）可以不一致</a:t>
            </a:r>
            <a:endParaRPr lang="en-US" altLang="zh-CN" dirty="0"/>
          </a:p>
          <a:p>
            <a:pPr lvl="2"/>
            <a:r>
              <a:rPr lang="en-US" altLang="zh-CN" dirty="0"/>
              <a:t>A Pose</a:t>
            </a:r>
            <a:r>
              <a:rPr lang="zh-CN" altLang="en-US" dirty="0"/>
              <a:t>、</a:t>
            </a:r>
            <a:r>
              <a:rPr lang="en-US" altLang="zh-CN" dirty="0"/>
              <a:t>N Pose</a:t>
            </a:r>
            <a:r>
              <a:rPr lang="zh-CN" altLang="en-US" dirty="0"/>
              <a:t>、</a:t>
            </a:r>
            <a:r>
              <a:rPr lang="en-US" altLang="zh-CN" dirty="0"/>
              <a:t>T Pose</a:t>
            </a:r>
            <a:r>
              <a:rPr lang="zh-CN" altLang="en-US" dirty="0"/>
              <a:t>、任意</a:t>
            </a:r>
            <a:r>
              <a:rPr lang="en-US" altLang="zh-CN" dirty="0"/>
              <a:t>Pose…</a:t>
            </a:r>
          </a:p>
          <a:p>
            <a:r>
              <a:rPr lang="zh-CN" altLang="en-US" dirty="0"/>
              <a:t>本文着重解决更加</a:t>
            </a:r>
            <a:r>
              <a:rPr lang="en-US" altLang="zh-CN" dirty="0"/>
              <a:t>general</a:t>
            </a:r>
            <a:r>
              <a:rPr lang="zh-CN" altLang="en-US" dirty="0"/>
              <a:t>的角色重定向</a:t>
            </a:r>
            <a:endParaRPr lang="en-US" altLang="zh-CN" dirty="0"/>
          </a:p>
          <a:p>
            <a:pPr lvl="1"/>
            <a:r>
              <a:rPr lang="zh-CN" altLang="en-US" dirty="0"/>
              <a:t>对角色模型文件基本不限制，人型即可</a:t>
            </a:r>
            <a:endParaRPr lang="en-US" altLang="zh-CN" dirty="0"/>
          </a:p>
          <a:p>
            <a:pPr lvl="1"/>
            <a:r>
              <a:rPr lang="zh-CN" altLang="en-US" dirty="0"/>
              <a:t>重定向动画数据与骨架解耦合，任何重定向骨架都能使用该动画</a:t>
            </a:r>
            <a:endParaRPr lang="en-US" altLang="zh-CN" dirty="0"/>
          </a:p>
          <a:p>
            <a:pPr lvl="1"/>
            <a:r>
              <a:rPr lang="zh-CN" altLang="en-US" dirty="0"/>
              <a:t>后处理，保证不滑步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5653B17-7C6F-41E2-8649-042E447E9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Level3</a:t>
            </a:r>
            <a:r>
              <a:rPr lang="zh-CN" altLang="en-US" dirty="0"/>
              <a:t>：更加复杂的重定向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611B7A-8687-4E21-9051-778F601957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1BDB133-6786-4E02-A465-5EE60B2D58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6589" y="1825625"/>
            <a:ext cx="5112822" cy="4351338"/>
          </a:xfrm>
        </p:spPr>
      </p:pic>
    </p:spTree>
    <p:extLst>
      <p:ext uri="{BB962C8B-B14F-4D97-AF65-F5344CB8AC3E}">
        <p14:creationId xmlns:p14="http://schemas.microsoft.com/office/powerpoint/2010/main" val="2956035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E805E7-D047-429C-B14D-EA1C7E652F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FB69-411C-4EA0-A61E-2F4E7ED909A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12C24678-4BD7-4E2B-97D8-1E52532AD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动画重定向流程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B3BA12B1-E0EF-4FC0-AD46-E6F9CF0D1B9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Editor</a:t>
            </a:r>
            <a:r>
              <a:rPr lang="zh-CN" altLang="en-US" dirty="0"/>
              <a:t>编辑操作</a:t>
            </a:r>
            <a:endParaRPr lang="en-US" altLang="zh-CN" dirty="0"/>
          </a:p>
          <a:p>
            <a:pPr lvl="1"/>
            <a:r>
              <a:rPr lang="zh-CN" altLang="en-US" dirty="0"/>
              <a:t>自动 </a:t>
            </a:r>
            <a:r>
              <a:rPr lang="en-US" altLang="zh-CN" dirty="0"/>
              <a:t>bone mapping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zh-CN" altLang="en-US" dirty="0"/>
              <a:t>自动 </a:t>
            </a:r>
            <a:r>
              <a:rPr lang="en-US" altLang="zh-CN" dirty="0"/>
              <a:t>T-Pose </a:t>
            </a:r>
            <a:r>
              <a:rPr lang="zh-CN" altLang="en-US" dirty="0"/>
              <a:t>摆正算法</a:t>
            </a:r>
            <a:endParaRPr lang="en-US" altLang="zh-CN" dirty="0"/>
          </a:p>
          <a:p>
            <a:r>
              <a:rPr lang="en-US" altLang="zh-CN" dirty="0"/>
              <a:t>Runtime</a:t>
            </a:r>
            <a:r>
              <a:rPr lang="zh-CN" altLang="en-US" dirty="0"/>
              <a:t> 重定向算法</a:t>
            </a:r>
            <a:endParaRPr lang="en-US" altLang="zh-CN" dirty="0"/>
          </a:p>
          <a:p>
            <a:pPr lvl="1"/>
            <a:r>
              <a:rPr lang="en-US" altLang="zh-CN" dirty="0"/>
              <a:t>Delta Pose </a:t>
            </a:r>
            <a:r>
              <a:rPr lang="zh-CN" altLang="en-US" dirty="0"/>
              <a:t>姿态重定向</a:t>
            </a:r>
            <a:endParaRPr lang="en-US" altLang="zh-CN" dirty="0"/>
          </a:p>
          <a:p>
            <a:pPr lvl="1"/>
            <a:r>
              <a:rPr lang="zh-CN" altLang="en-US" dirty="0"/>
              <a:t>后处理</a:t>
            </a:r>
            <a:endParaRPr lang="en-US" altLang="zh-CN" dirty="0"/>
          </a:p>
          <a:p>
            <a:pPr lvl="2"/>
            <a:r>
              <a:rPr lang="en-US" altLang="zh-CN" dirty="0"/>
              <a:t>root motion</a:t>
            </a:r>
          </a:p>
          <a:p>
            <a:pPr lvl="2"/>
            <a:r>
              <a:rPr lang="en-US" altLang="zh-CN" dirty="0"/>
              <a:t>retarget IK</a:t>
            </a:r>
            <a:r>
              <a:rPr lang="zh-CN" altLang="en-US" dirty="0"/>
              <a:t> 去除滑步</a:t>
            </a:r>
            <a:endParaRPr lang="en-US" altLang="zh-CN" dirty="0"/>
          </a:p>
          <a:p>
            <a:pPr lvl="2"/>
            <a:r>
              <a:rPr lang="en-US" altLang="zh-CN" dirty="0"/>
              <a:t>fix twist</a:t>
            </a:r>
            <a:r>
              <a:rPr lang="zh-CN" altLang="en-US" dirty="0"/>
              <a:t>骨骼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8315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10506</TotalTime>
  <Words>1742</Words>
  <Application>Microsoft Office PowerPoint</Application>
  <PresentationFormat>宽屏</PresentationFormat>
  <Paragraphs>284</Paragraphs>
  <Slides>30</Slides>
  <Notes>2</Notes>
  <HiddenSlides>0</HiddenSlides>
  <MMClips>5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等线</vt:lpstr>
      <vt:lpstr>黑体</vt:lpstr>
      <vt:lpstr>微软雅黑</vt:lpstr>
      <vt:lpstr>微软雅黑</vt:lpstr>
      <vt:lpstr>Arial</vt:lpstr>
      <vt:lpstr>Cambria Math</vt:lpstr>
      <vt:lpstr>Verdana</vt:lpstr>
      <vt:lpstr>Wingdings</vt:lpstr>
      <vt:lpstr>Office 主题​​</vt:lpstr>
      <vt:lpstr>PowerPoint 演示文稿</vt:lpstr>
      <vt:lpstr>应用</vt:lpstr>
      <vt:lpstr>动画重定向质量</vt:lpstr>
      <vt:lpstr>动画重定向问题</vt:lpstr>
      <vt:lpstr>Level1：最简单的重定向</vt:lpstr>
      <vt:lpstr>Level2：稍微复杂的重定向</vt:lpstr>
      <vt:lpstr>UE的处理</vt:lpstr>
      <vt:lpstr>Level3：更加复杂的重定向</vt:lpstr>
      <vt:lpstr>动画重定向流程</vt:lpstr>
      <vt:lpstr>自动 bone mapping</vt:lpstr>
      <vt:lpstr>自动 bone mapping</vt:lpstr>
      <vt:lpstr>Editor编辑操作</vt:lpstr>
      <vt:lpstr>前期处理</vt:lpstr>
      <vt:lpstr>不同的Pose</vt:lpstr>
      <vt:lpstr>PowerPoint 演示文稿</vt:lpstr>
      <vt:lpstr>改变坐标系Pivot朝向 </vt:lpstr>
      <vt:lpstr>PowerPoint 演示文稿</vt:lpstr>
      <vt:lpstr>计算动画重定向中的“root”轨迹</vt:lpstr>
      <vt:lpstr>重心 (center of gravity, COG)位姿</vt:lpstr>
      <vt:lpstr>重心坐标</vt:lpstr>
      <vt:lpstr>Twist bone</vt:lpstr>
      <vt:lpstr>后期处理（Retarget IK）</vt:lpstr>
      <vt:lpstr>后期处理（Retarget IK）</vt:lpstr>
      <vt:lpstr>后期处理（Retarget IK）</vt:lpstr>
      <vt:lpstr>“高跟鞋”问题</vt:lpstr>
      <vt:lpstr>Skeleton mapper</vt:lpstr>
      <vt:lpstr>其他</vt:lpstr>
      <vt:lpstr>UE Vs Unity</vt:lpstr>
      <vt:lpstr>构建IK骨骼</vt:lpstr>
      <vt:lpstr>三种模式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小张 小</dc:creator>
  <cp:lastModifiedBy>YaoTing</cp:lastModifiedBy>
  <cp:revision>968</cp:revision>
  <dcterms:created xsi:type="dcterms:W3CDTF">2020-01-06T03:19:12Z</dcterms:created>
  <dcterms:modified xsi:type="dcterms:W3CDTF">2021-04-05T17:37:01Z</dcterms:modified>
</cp:coreProperties>
</file>